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ntonio Light" panose="02000303000000000000" pitchFamily="2" charset="77"/>
      <p:regular r:id="rId17"/>
    </p:embeddedFont>
    <p:embeddedFont>
      <p:font typeface="Bernoru Expanded" pitchFamily="2" charset="77"/>
      <p:regular r:id="rId18"/>
      <p:bold r:id="rId19"/>
    </p:embeddedFont>
    <p:embeddedFont>
      <p:font typeface="Calibri" panose="020F0502020204030204" pitchFamily="34" charset="0"/>
      <p:regular r:id="rId20"/>
      <p:bold r:id="rId21"/>
      <p:italic r:id="rId22"/>
      <p:boldItalic r:id="rId23"/>
    </p:embeddedFont>
    <p:embeddedFont>
      <p:font typeface="Fira Code" panose="020B0809050000020004" pitchFamily="49" charset="0"/>
      <p:regular r:id="rId24"/>
      <p:bold r:id="rId25"/>
    </p:embeddedFont>
    <p:embeddedFont>
      <p:font typeface="Fira Code Bold" panose="020B0809050000020004" pitchFamily="49" charset="0"/>
      <p:regular r:id="rId26"/>
    </p:embeddedFont>
    <p:embeddedFont>
      <p:font typeface="IBM Plex Serif" panose="02060503050406000203" pitchFamily="18" charset="77"/>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82" autoAdjust="0"/>
  </p:normalViewPr>
  <p:slideViewPr>
    <p:cSldViewPr>
      <p:cViewPr>
        <p:scale>
          <a:sx n="70" d="100"/>
          <a:sy n="70" d="100"/>
        </p:scale>
        <p:origin x="8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0.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6.sv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6.sv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5.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6.sv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14.svg"/><Relationship Id="rId5" Type="http://schemas.openxmlformats.org/officeDocument/2006/relationships/image" Target="../media/image32.png"/><Relationship Id="rId10" Type="http://schemas.openxmlformats.org/officeDocument/2006/relationships/image" Target="../media/image13.png"/><Relationship Id="rId4" Type="http://schemas.openxmlformats.org/officeDocument/2006/relationships/image" Target="../media/image10.sv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9.svg"/><Relationship Id="rId4" Type="http://schemas.openxmlformats.org/officeDocument/2006/relationships/image" Target="../media/image21.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grpSp>
        <p:nvGrpSpPr>
          <p:cNvPr id="3" name="Group 3"/>
          <p:cNvGrpSpPr/>
          <p:nvPr/>
        </p:nvGrpSpPr>
        <p:grpSpPr>
          <a:xfrm>
            <a:off x="2350176" y="2007865"/>
            <a:ext cx="854707" cy="1157824"/>
            <a:chOff x="0" y="0"/>
            <a:chExt cx="1139609" cy="1543766"/>
          </a:xfrm>
        </p:grpSpPr>
        <p:grpSp>
          <p:nvGrpSpPr>
            <p:cNvPr id="4" name="Group 4"/>
            <p:cNvGrpSpPr/>
            <p:nvPr/>
          </p:nvGrpSpPr>
          <p:grpSpPr>
            <a:xfrm>
              <a:off x="0" y="0"/>
              <a:ext cx="1139609" cy="1543766"/>
              <a:chOff x="0" y="0"/>
              <a:chExt cx="1297325" cy="1757414"/>
            </a:xfrm>
          </p:grpSpPr>
          <p:sp>
            <p:nvSpPr>
              <p:cNvPr id="5" name="Freeform 5"/>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6" name="Freeform 6"/>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7" name="Freeform 7"/>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8" name="TextBox 8"/>
            <p:cNvSpPr txBox="1"/>
            <p:nvPr/>
          </p:nvSpPr>
          <p:spPr>
            <a:xfrm>
              <a:off x="140460" y="47983"/>
              <a:ext cx="858690" cy="1333500"/>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IBM Plex Serif"/>
                </a:rPr>
                <a:t>I</a:t>
              </a:r>
            </a:p>
          </p:txBody>
        </p:sp>
      </p:grpSp>
      <p:grpSp>
        <p:nvGrpSpPr>
          <p:cNvPr id="9" name="Group 9"/>
          <p:cNvGrpSpPr/>
          <p:nvPr/>
        </p:nvGrpSpPr>
        <p:grpSpPr>
          <a:xfrm>
            <a:off x="14189589" y="1893929"/>
            <a:ext cx="854707" cy="1157824"/>
            <a:chOff x="0" y="0"/>
            <a:chExt cx="1139609" cy="1543766"/>
          </a:xfrm>
        </p:grpSpPr>
        <p:grpSp>
          <p:nvGrpSpPr>
            <p:cNvPr id="10" name="Group 10"/>
            <p:cNvGrpSpPr/>
            <p:nvPr/>
          </p:nvGrpSpPr>
          <p:grpSpPr>
            <a:xfrm>
              <a:off x="0" y="0"/>
              <a:ext cx="1139609" cy="1543766"/>
              <a:chOff x="0" y="0"/>
              <a:chExt cx="1297325" cy="1757414"/>
            </a:xfrm>
          </p:grpSpPr>
          <p:sp>
            <p:nvSpPr>
              <p:cNvPr id="11" name="Freeform 11"/>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12" name="Freeform 12"/>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13" name="Freeform 13"/>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14" name="TextBox 14"/>
            <p:cNvSpPr txBox="1"/>
            <p:nvPr/>
          </p:nvSpPr>
          <p:spPr>
            <a:xfrm>
              <a:off x="140460" y="47983"/>
              <a:ext cx="858690" cy="1333500"/>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IBM Plex Serif"/>
                </a:rPr>
                <a:t>O</a:t>
              </a:r>
            </a:p>
          </p:txBody>
        </p:sp>
      </p:grpSp>
      <p:grpSp>
        <p:nvGrpSpPr>
          <p:cNvPr id="15" name="Group 15"/>
          <p:cNvGrpSpPr/>
          <p:nvPr/>
        </p:nvGrpSpPr>
        <p:grpSpPr>
          <a:xfrm>
            <a:off x="6015329" y="2143850"/>
            <a:ext cx="1273690" cy="980607"/>
            <a:chOff x="0" y="0"/>
            <a:chExt cx="1698253" cy="1307476"/>
          </a:xfrm>
        </p:grpSpPr>
        <p:grpSp>
          <p:nvGrpSpPr>
            <p:cNvPr id="16" name="Group 16"/>
            <p:cNvGrpSpPr/>
            <p:nvPr/>
          </p:nvGrpSpPr>
          <p:grpSpPr>
            <a:xfrm>
              <a:off x="0" y="0"/>
              <a:ext cx="1698253" cy="1307476"/>
              <a:chOff x="0" y="0"/>
              <a:chExt cx="2040163" cy="1570710"/>
            </a:xfrm>
          </p:grpSpPr>
          <p:sp>
            <p:nvSpPr>
              <p:cNvPr id="17" name="Freeform 17"/>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18" name="Freeform 18"/>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19" name="Freeform 19"/>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20" name="TextBox 20"/>
            <p:cNvSpPr txBox="1"/>
            <p:nvPr/>
          </p:nvSpPr>
          <p:spPr>
            <a:xfrm>
              <a:off x="180518" y="-13481"/>
              <a:ext cx="1337217" cy="1220139"/>
            </a:xfrm>
            <a:prstGeom prst="rect">
              <a:avLst/>
            </a:prstGeom>
          </p:spPr>
          <p:txBody>
            <a:bodyPr lIns="0" tIns="0" rIns="0" bIns="0" rtlCol="0" anchor="t">
              <a:spAutoFit/>
            </a:bodyPr>
            <a:lstStyle/>
            <a:p>
              <a:pPr algn="ctr">
                <a:lnSpc>
                  <a:spcPts val="7618"/>
                </a:lnSpc>
                <a:spcBef>
                  <a:spcPct val="0"/>
                </a:spcBef>
              </a:pPr>
              <a:r>
                <a:rPr lang="en-US" sz="5442">
                  <a:solidFill>
                    <a:srgbClr val="000000"/>
                  </a:solidFill>
                  <a:latin typeface="Bernoru Expanded"/>
                </a:rPr>
                <a:t>L</a:t>
              </a:r>
            </a:p>
          </p:txBody>
        </p:sp>
      </p:grpSp>
      <p:grpSp>
        <p:nvGrpSpPr>
          <p:cNvPr id="21" name="Group 21"/>
          <p:cNvGrpSpPr/>
          <p:nvPr/>
        </p:nvGrpSpPr>
        <p:grpSpPr>
          <a:xfrm>
            <a:off x="8569229" y="2114944"/>
            <a:ext cx="1273690" cy="980607"/>
            <a:chOff x="0" y="0"/>
            <a:chExt cx="1698253" cy="1307476"/>
          </a:xfrm>
        </p:grpSpPr>
        <p:grpSp>
          <p:nvGrpSpPr>
            <p:cNvPr id="22" name="Group 22"/>
            <p:cNvGrpSpPr/>
            <p:nvPr/>
          </p:nvGrpSpPr>
          <p:grpSpPr>
            <a:xfrm>
              <a:off x="0" y="0"/>
              <a:ext cx="1698253" cy="1307476"/>
              <a:chOff x="0" y="0"/>
              <a:chExt cx="2040163" cy="1570710"/>
            </a:xfrm>
          </p:grpSpPr>
          <p:sp>
            <p:nvSpPr>
              <p:cNvPr id="23" name="Freeform 23"/>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24" name="Freeform 24"/>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25" name="Freeform 25"/>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26" name="TextBox 26"/>
            <p:cNvSpPr txBox="1"/>
            <p:nvPr/>
          </p:nvSpPr>
          <p:spPr>
            <a:xfrm>
              <a:off x="180518" y="-13481"/>
              <a:ext cx="1337217" cy="1220139"/>
            </a:xfrm>
            <a:prstGeom prst="rect">
              <a:avLst/>
            </a:prstGeom>
          </p:spPr>
          <p:txBody>
            <a:bodyPr lIns="0" tIns="0" rIns="0" bIns="0" rtlCol="0" anchor="t">
              <a:spAutoFit/>
            </a:bodyPr>
            <a:lstStyle/>
            <a:p>
              <a:pPr algn="ctr">
                <a:lnSpc>
                  <a:spcPts val="7618"/>
                </a:lnSpc>
                <a:spcBef>
                  <a:spcPct val="0"/>
                </a:spcBef>
              </a:pPr>
              <a:r>
                <a:rPr lang="en-US" sz="5442">
                  <a:solidFill>
                    <a:srgbClr val="000000"/>
                  </a:solidFill>
                  <a:latin typeface="Bernoru Expanded"/>
                </a:rPr>
                <a:t>E</a:t>
              </a:r>
            </a:p>
          </p:txBody>
        </p:sp>
      </p:grpSp>
      <p:grpSp>
        <p:nvGrpSpPr>
          <p:cNvPr id="27" name="Group 27"/>
          <p:cNvGrpSpPr/>
          <p:nvPr/>
        </p:nvGrpSpPr>
        <p:grpSpPr>
          <a:xfrm>
            <a:off x="11951891" y="2041967"/>
            <a:ext cx="1608227" cy="1064558"/>
            <a:chOff x="0" y="0"/>
            <a:chExt cx="2144303" cy="1419411"/>
          </a:xfrm>
        </p:grpSpPr>
        <p:grpSp>
          <p:nvGrpSpPr>
            <p:cNvPr id="28" name="Group 28"/>
            <p:cNvGrpSpPr/>
            <p:nvPr/>
          </p:nvGrpSpPr>
          <p:grpSpPr>
            <a:xfrm>
              <a:off x="0" y="0"/>
              <a:ext cx="2144303" cy="1419411"/>
              <a:chOff x="0" y="0"/>
              <a:chExt cx="2576015" cy="1705181"/>
            </a:xfrm>
          </p:grpSpPr>
          <p:sp>
            <p:nvSpPr>
              <p:cNvPr id="29" name="Freeform 29"/>
              <p:cNvSpPr/>
              <p:nvPr/>
            </p:nvSpPr>
            <p:spPr>
              <a:xfrm>
                <a:off x="41910" y="43180"/>
                <a:ext cx="2527755" cy="1656921"/>
              </a:xfrm>
              <a:custGeom>
                <a:avLst/>
                <a:gdLst/>
                <a:ahLst/>
                <a:cxnLst/>
                <a:rect l="l" t="t" r="r" b="b"/>
                <a:pathLst>
                  <a:path w="2527755" h="1656921">
                    <a:moveTo>
                      <a:pt x="0" y="0"/>
                    </a:moveTo>
                    <a:lnTo>
                      <a:pt x="2527755" y="0"/>
                    </a:lnTo>
                    <a:lnTo>
                      <a:pt x="2527755" y="1656921"/>
                    </a:lnTo>
                    <a:lnTo>
                      <a:pt x="0" y="1656921"/>
                    </a:lnTo>
                    <a:close/>
                  </a:path>
                </a:pathLst>
              </a:custGeom>
              <a:solidFill>
                <a:srgbClr val="000000"/>
              </a:solidFill>
            </p:spPr>
          </p:sp>
          <p:sp>
            <p:nvSpPr>
              <p:cNvPr id="30" name="Freeform 30"/>
              <p:cNvSpPr/>
              <p:nvPr/>
            </p:nvSpPr>
            <p:spPr>
              <a:xfrm>
                <a:off x="35560" y="35560"/>
                <a:ext cx="2540455" cy="1669621"/>
              </a:xfrm>
              <a:custGeom>
                <a:avLst/>
                <a:gdLst/>
                <a:ahLst/>
                <a:cxnLst/>
                <a:rect l="l" t="t" r="r" b="b"/>
                <a:pathLst>
                  <a:path w="2540455" h="1669621">
                    <a:moveTo>
                      <a:pt x="2540455" y="1669621"/>
                    </a:moveTo>
                    <a:lnTo>
                      <a:pt x="0" y="1669621"/>
                    </a:lnTo>
                    <a:lnTo>
                      <a:pt x="0" y="0"/>
                    </a:lnTo>
                    <a:lnTo>
                      <a:pt x="2540455" y="0"/>
                    </a:lnTo>
                    <a:lnTo>
                      <a:pt x="2540455" y="1669621"/>
                    </a:lnTo>
                    <a:close/>
                    <a:moveTo>
                      <a:pt x="12700" y="1656921"/>
                    </a:moveTo>
                    <a:lnTo>
                      <a:pt x="2527755" y="1656921"/>
                    </a:lnTo>
                    <a:lnTo>
                      <a:pt x="2527755" y="12700"/>
                    </a:lnTo>
                    <a:lnTo>
                      <a:pt x="12700" y="12700"/>
                    </a:lnTo>
                    <a:lnTo>
                      <a:pt x="12700" y="1656921"/>
                    </a:lnTo>
                    <a:close/>
                  </a:path>
                </a:pathLst>
              </a:custGeom>
              <a:solidFill>
                <a:srgbClr val="000000"/>
              </a:solidFill>
            </p:spPr>
          </p:sp>
          <p:sp>
            <p:nvSpPr>
              <p:cNvPr id="31" name="Freeform 31"/>
              <p:cNvSpPr/>
              <p:nvPr/>
            </p:nvSpPr>
            <p:spPr>
              <a:xfrm>
                <a:off x="0" y="0"/>
                <a:ext cx="2527755" cy="1656921"/>
              </a:xfrm>
              <a:custGeom>
                <a:avLst/>
                <a:gdLst/>
                <a:ahLst/>
                <a:cxnLst/>
                <a:rect l="l" t="t" r="r" b="b"/>
                <a:pathLst>
                  <a:path w="2527755" h="1656921">
                    <a:moveTo>
                      <a:pt x="0" y="0"/>
                    </a:moveTo>
                    <a:lnTo>
                      <a:pt x="2527755" y="0"/>
                    </a:lnTo>
                    <a:lnTo>
                      <a:pt x="2527755" y="1656921"/>
                    </a:lnTo>
                    <a:lnTo>
                      <a:pt x="0" y="1656921"/>
                    </a:lnTo>
                    <a:close/>
                  </a:path>
                </a:pathLst>
              </a:custGeom>
              <a:solidFill>
                <a:srgbClr val="FFFFFF"/>
              </a:solidFill>
            </p:spPr>
          </p:sp>
        </p:grpSp>
        <p:sp>
          <p:nvSpPr>
            <p:cNvPr id="32" name="TextBox 32"/>
            <p:cNvSpPr txBox="1"/>
            <p:nvPr/>
          </p:nvSpPr>
          <p:spPr>
            <a:xfrm>
              <a:off x="227931" y="-23006"/>
              <a:ext cx="1688440" cy="1341599"/>
            </a:xfrm>
            <a:prstGeom prst="rect">
              <a:avLst/>
            </a:prstGeom>
          </p:spPr>
          <p:txBody>
            <a:bodyPr lIns="0" tIns="0" rIns="0" bIns="0" rtlCol="0" anchor="t">
              <a:spAutoFit/>
            </a:bodyPr>
            <a:lstStyle/>
            <a:p>
              <a:pPr algn="ctr">
                <a:lnSpc>
                  <a:spcPts val="8458"/>
                </a:lnSpc>
                <a:spcBef>
                  <a:spcPct val="0"/>
                </a:spcBef>
              </a:pPr>
              <a:r>
                <a:rPr lang="en-US" sz="6042">
                  <a:solidFill>
                    <a:srgbClr val="000000"/>
                  </a:solidFill>
                  <a:latin typeface="Bernoru Expanded"/>
                </a:rPr>
                <a:t>E</a:t>
              </a:r>
            </a:p>
          </p:txBody>
        </p:sp>
      </p:grpSp>
      <p:grpSp>
        <p:nvGrpSpPr>
          <p:cNvPr id="33" name="Group 33"/>
          <p:cNvGrpSpPr/>
          <p:nvPr/>
        </p:nvGrpSpPr>
        <p:grpSpPr>
          <a:xfrm>
            <a:off x="14126879" y="3767138"/>
            <a:ext cx="1608227" cy="1064558"/>
            <a:chOff x="0" y="0"/>
            <a:chExt cx="2144303" cy="1419411"/>
          </a:xfrm>
        </p:grpSpPr>
        <p:grpSp>
          <p:nvGrpSpPr>
            <p:cNvPr id="34" name="Group 34"/>
            <p:cNvGrpSpPr/>
            <p:nvPr/>
          </p:nvGrpSpPr>
          <p:grpSpPr>
            <a:xfrm>
              <a:off x="0" y="0"/>
              <a:ext cx="2144303" cy="1419411"/>
              <a:chOff x="0" y="0"/>
              <a:chExt cx="2576015" cy="1705181"/>
            </a:xfrm>
          </p:grpSpPr>
          <p:sp>
            <p:nvSpPr>
              <p:cNvPr id="35" name="Freeform 35"/>
              <p:cNvSpPr/>
              <p:nvPr/>
            </p:nvSpPr>
            <p:spPr>
              <a:xfrm>
                <a:off x="41910" y="43180"/>
                <a:ext cx="2527755" cy="1656921"/>
              </a:xfrm>
              <a:custGeom>
                <a:avLst/>
                <a:gdLst/>
                <a:ahLst/>
                <a:cxnLst/>
                <a:rect l="l" t="t" r="r" b="b"/>
                <a:pathLst>
                  <a:path w="2527755" h="1656921">
                    <a:moveTo>
                      <a:pt x="0" y="0"/>
                    </a:moveTo>
                    <a:lnTo>
                      <a:pt x="2527755" y="0"/>
                    </a:lnTo>
                    <a:lnTo>
                      <a:pt x="2527755" y="1656921"/>
                    </a:lnTo>
                    <a:lnTo>
                      <a:pt x="0" y="1656921"/>
                    </a:lnTo>
                    <a:close/>
                  </a:path>
                </a:pathLst>
              </a:custGeom>
              <a:solidFill>
                <a:srgbClr val="000000"/>
              </a:solidFill>
            </p:spPr>
          </p:sp>
          <p:sp>
            <p:nvSpPr>
              <p:cNvPr id="36" name="Freeform 36"/>
              <p:cNvSpPr/>
              <p:nvPr/>
            </p:nvSpPr>
            <p:spPr>
              <a:xfrm>
                <a:off x="35560" y="35560"/>
                <a:ext cx="2540455" cy="1669621"/>
              </a:xfrm>
              <a:custGeom>
                <a:avLst/>
                <a:gdLst/>
                <a:ahLst/>
                <a:cxnLst/>
                <a:rect l="l" t="t" r="r" b="b"/>
                <a:pathLst>
                  <a:path w="2540455" h="1669621">
                    <a:moveTo>
                      <a:pt x="2540455" y="1669621"/>
                    </a:moveTo>
                    <a:lnTo>
                      <a:pt x="0" y="1669621"/>
                    </a:lnTo>
                    <a:lnTo>
                      <a:pt x="0" y="0"/>
                    </a:lnTo>
                    <a:lnTo>
                      <a:pt x="2540455" y="0"/>
                    </a:lnTo>
                    <a:lnTo>
                      <a:pt x="2540455" y="1669621"/>
                    </a:lnTo>
                    <a:close/>
                    <a:moveTo>
                      <a:pt x="12700" y="1656921"/>
                    </a:moveTo>
                    <a:lnTo>
                      <a:pt x="2527755" y="1656921"/>
                    </a:lnTo>
                    <a:lnTo>
                      <a:pt x="2527755" y="12700"/>
                    </a:lnTo>
                    <a:lnTo>
                      <a:pt x="12700" y="12700"/>
                    </a:lnTo>
                    <a:lnTo>
                      <a:pt x="12700" y="1656921"/>
                    </a:lnTo>
                    <a:close/>
                  </a:path>
                </a:pathLst>
              </a:custGeom>
              <a:solidFill>
                <a:srgbClr val="000000"/>
              </a:solidFill>
            </p:spPr>
          </p:sp>
          <p:sp>
            <p:nvSpPr>
              <p:cNvPr id="37" name="Freeform 37"/>
              <p:cNvSpPr/>
              <p:nvPr/>
            </p:nvSpPr>
            <p:spPr>
              <a:xfrm>
                <a:off x="0" y="0"/>
                <a:ext cx="2527755" cy="1656921"/>
              </a:xfrm>
              <a:custGeom>
                <a:avLst/>
                <a:gdLst/>
                <a:ahLst/>
                <a:cxnLst/>
                <a:rect l="l" t="t" r="r" b="b"/>
                <a:pathLst>
                  <a:path w="2527755" h="1656921">
                    <a:moveTo>
                      <a:pt x="0" y="0"/>
                    </a:moveTo>
                    <a:lnTo>
                      <a:pt x="2527755" y="0"/>
                    </a:lnTo>
                    <a:lnTo>
                      <a:pt x="2527755" y="1656921"/>
                    </a:lnTo>
                    <a:lnTo>
                      <a:pt x="0" y="1656921"/>
                    </a:lnTo>
                    <a:close/>
                  </a:path>
                </a:pathLst>
              </a:custGeom>
              <a:solidFill>
                <a:srgbClr val="FFFFFF"/>
              </a:solidFill>
            </p:spPr>
          </p:sp>
        </p:grpSp>
        <p:sp>
          <p:nvSpPr>
            <p:cNvPr id="38" name="TextBox 38"/>
            <p:cNvSpPr txBox="1"/>
            <p:nvPr/>
          </p:nvSpPr>
          <p:spPr>
            <a:xfrm>
              <a:off x="227931" y="-23006"/>
              <a:ext cx="1688440" cy="1341599"/>
            </a:xfrm>
            <a:prstGeom prst="rect">
              <a:avLst/>
            </a:prstGeom>
          </p:spPr>
          <p:txBody>
            <a:bodyPr lIns="0" tIns="0" rIns="0" bIns="0" rtlCol="0" anchor="t">
              <a:spAutoFit/>
            </a:bodyPr>
            <a:lstStyle/>
            <a:p>
              <a:pPr algn="ctr">
                <a:lnSpc>
                  <a:spcPts val="8458"/>
                </a:lnSpc>
                <a:spcBef>
                  <a:spcPct val="0"/>
                </a:spcBef>
              </a:pPr>
              <a:r>
                <a:rPr lang="en-US" sz="6042">
                  <a:solidFill>
                    <a:srgbClr val="000000"/>
                  </a:solidFill>
                  <a:latin typeface="Bernoru Expanded"/>
                </a:rPr>
                <a:t>E</a:t>
              </a:r>
            </a:p>
          </p:txBody>
        </p:sp>
      </p:grpSp>
      <p:grpSp>
        <p:nvGrpSpPr>
          <p:cNvPr id="39" name="Group 39"/>
          <p:cNvGrpSpPr/>
          <p:nvPr/>
        </p:nvGrpSpPr>
        <p:grpSpPr>
          <a:xfrm>
            <a:off x="3429731" y="2114944"/>
            <a:ext cx="1273690" cy="980607"/>
            <a:chOff x="0" y="0"/>
            <a:chExt cx="1698253" cy="1307476"/>
          </a:xfrm>
        </p:grpSpPr>
        <p:grpSp>
          <p:nvGrpSpPr>
            <p:cNvPr id="40" name="Group 40"/>
            <p:cNvGrpSpPr/>
            <p:nvPr/>
          </p:nvGrpSpPr>
          <p:grpSpPr>
            <a:xfrm>
              <a:off x="0" y="0"/>
              <a:ext cx="1698253" cy="1307476"/>
              <a:chOff x="0" y="0"/>
              <a:chExt cx="2040163" cy="1570710"/>
            </a:xfrm>
          </p:grpSpPr>
          <p:sp>
            <p:nvSpPr>
              <p:cNvPr id="41" name="Freeform 41"/>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42" name="Freeform 42"/>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43" name="Freeform 43"/>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44" name="TextBox 44"/>
            <p:cNvSpPr txBox="1"/>
            <p:nvPr/>
          </p:nvSpPr>
          <p:spPr>
            <a:xfrm>
              <a:off x="180518" y="-13481"/>
              <a:ext cx="1337217" cy="1220139"/>
            </a:xfrm>
            <a:prstGeom prst="rect">
              <a:avLst/>
            </a:prstGeom>
          </p:spPr>
          <p:txBody>
            <a:bodyPr lIns="0" tIns="0" rIns="0" bIns="0" rtlCol="0" anchor="t">
              <a:spAutoFit/>
            </a:bodyPr>
            <a:lstStyle/>
            <a:p>
              <a:pPr algn="ctr">
                <a:lnSpc>
                  <a:spcPts val="7618"/>
                </a:lnSpc>
                <a:spcBef>
                  <a:spcPct val="0"/>
                </a:spcBef>
              </a:pPr>
              <a:r>
                <a:rPr lang="en-US" sz="5442">
                  <a:solidFill>
                    <a:srgbClr val="000000"/>
                  </a:solidFill>
                  <a:latin typeface="Bernoru Expanded"/>
                </a:rPr>
                <a:t>N</a:t>
              </a:r>
            </a:p>
          </p:txBody>
        </p:sp>
      </p:grpSp>
      <p:grpSp>
        <p:nvGrpSpPr>
          <p:cNvPr id="45" name="Group 45"/>
          <p:cNvGrpSpPr/>
          <p:nvPr/>
        </p:nvGrpSpPr>
        <p:grpSpPr>
          <a:xfrm>
            <a:off x="8669225" y="3720505"/>
            <a:ext cx="854707" cy="1157824"/>
            <a:chOff x="0" y="0"/>
            <a:chExt cx="1139609" cy="1543766"/>
          </a:xfrm>
        </p:grpSpPr>
        <p:grpSp>
          <p:nvGrpSpPr>
            <p:cNvPr id="46" name="Group 46"/>
            <p:cNvGrpSpPr/>
            <p:nvPr/>
          </p:nvGrpSpPr>
          <p:grpSpPr>
            <a:xfrm>
              <a:off x="0" y="0"/>
              <a:ext cx="1139609" cy="1543766"/>
              <a:chOff x="0" y="0"/>
              <a:chExt cx="1297325" cy="1757414"/>
            </a:xfrm>
          </p:grpSpPr>
          <p:sp>
            <p:nvSpPr>
              <p:cNvPr id="47" name="Freeform 47"/>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48" name="Freeform 48"/>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49" name="Freeform 49"/>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50" name="TextBox 50"/>
            <p:cNvSpPr txBox="1"/>
            <p:nvPr/>
          </p:nvSpPr>
          <p:spPr>
            <a:xfrm>
              <a:off x="140460" y="47983"/>
              <a:ext cx="858690" cy="1333500"/>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IBM Plex Serif"/>
                </a:rPr>
                <a:t>O</a:t>
              </a:r>
            </a:p>
          </p:txBody>
        </p:sp>
      </p:grpSp>
      <p:grpSp>
        <p:nvGrpSpPr>
          <p:cNvPr id="51" name="Group 51"/>
          <p:cNvGrpSpPr/>
          <p:nvPr/>
        </p:nvGrpSpPr>
        <p:grpSpPr>
          <a:xfrm>
            <a:off x="4932022" y="2026335"/>
            <a:ext cx="854707" cy="1157824"/>
            <a:chOff x="0" y="0"/>
            <a:chExt cx="1139609" cy="1543766"/>
          </a:xfrm>
        </p:grpSpPr>
        <p:grpSp>
          <p:nvGrpSpPr>
            <p:cNvPr id="52" name="Group 52"/>
            <p:cNvGrpSpPr/>
            <p:nvPr/>
          </p:nvGrpSpPr>
          <p:grpSpPr>
            <a:xfrm>
              <a:off x="0" y="0"/>
              <a:ext cx="1139609" cy="1543766"/>
              <a:chOff x="0" y="0"/>
              <a:chExt cx="1297325" cy="1757414"/>
            </a:xfrm>
          </p:grpSpPr>
          <p:sp>
            <p:nvSpPr>
              <p:cNvPr id="53" name="Freeform 53"/>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54" name="Freeform 54"/>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55" name="Freeform 55"/>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56" name="TextBox 56"/>
            <p:cNvSpPr txBox="1"/>
            <p:nvPr/>
          </p:nvSpPr>
          <p:spPr>
            <a:xfrm>
              <a:off x="140460" y="47983"/>
              <a:ext cx="858690" cy="1333500"/>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IBM Plex Serif"/>
                </a:rPr>
                <a:t>F</a:t>
              </a:r>
            </a:p>
          </p:txBody>
        </p:sp>
      </p:grpSp>
      <p:grpSp>
        <p:nvGrpSpPr>
          <p:cNvPr id="57" name="Group 57"/>
          <p:cNvGrpSpPr/>
          <p:nvPr/>
        </p:nvGrpSpPr>
        <p:grpSpPr>
          <a:xfrm>
            <a:off x="10935259" y="2026335"/>
            <a:ext cx="854707" cy="1157824"/>
            <a:chOff x="0" y="0"/>
            <a:chExt cx="1139609" cy="1543766"/>
          </a:xfrm>
        </p:grpSpPr>
        <p:grpSp>
          <p:nvGrpSpPr>
            <p:cNvPr id="58" name="Group 58"/>
            <p:cNvGrpSpPr/>
            <p:nvPr/>
          </p:nvGrpSpPr>
          <p:grpSpPr>
            <a:xfrm>
              <a:off x="0" y="0"/>
              <a:ext cx="1139609" cy="1543766"/>
              <a:chOff x="0" y="0"/>
              <a:chExt cx="1297325" cy="1757414"/>
            </a:xfrm>
          </p:grpSpPr>
          <p:sp>
            <p:nvSpPr>
              <p:cNvPr id="59" name="Freeform 59"/>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60" name="Freeform 60"/>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61" name="Freeform 61"/>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62" name="TextBox 62"/>
            <p:cNvSpPr txBox="1"/>
            <p:nvPr/>
          </p:nvSpPr>
          <p:spPr>
            <a:xfrm>
              <a:off x="140460" y="47983"/>
              <a:ext cx="858690" cy="1333500"/>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IBM Plex Serif"/>
                </a:rPr>
                <a:t>C</a:t>
              </a:r>
            </a:p>
          </p:txBody>
        </p:sp>
      </p:grpSp>
      <p:grpSp>
        <p:nvGrpSpPr>
          <p:cNvPr id="63" name="Group 63"/>
          <p:cNvGrpSpPr/>
          <p:nvPr/>
        </p:nvGrpSpPr>
        <p:grpSpPr>
          <a:xfrm>
            <a:off x="7451199" y="5369802"/>
            <a:ext cx="854707" cy="1157824"/>
            <a:chOff x="0" y="0"/>
            <a:chExt cx="1139609" cy="1543766"/>
          </a:xfrm>
        </p:grpSpPr>
        <p:grpSp>
          <p:nvGrpSpPr>
            <p:cNvPr id="64" name="Group 64"/>
            <p:cNvGrpSpPr/>
            <p:nvPr/>
          </p:nvGrpSpPr>
          <p:grpSpPr>
            <a:xfrm>
              <a:off x="0" y="0"/>
              <a:ext cx="1139609" cy="1543766"/>
              <a:chOff x="0" y="0"/>
              <a:chExt cx="1297325" cy="1757414"/>
            </a:xfrm>
          </p:grpSpPr>
          <p:sp>
            <p:nvSpPr>
              <p:cNvPr id="65" name="Freeform 65"/>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66" name="Freeform 66"/>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67" name="Freeform 67"/>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68" name="TextBox 68"/>
            <p:cNvSpPr txBox="1"/>
            <p:nvPr/>
          </p:nvSpPr>
          <p:spPr>
            <a:xfrm>
              <a:off x="140460" y="47983"/>
              <a:ext cx="858690" cy="1333500"/>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IBM Plex Serif"/>
                </a:rPr>
                <a:t>R</a:t>
              </a:r>
            </a:p>
          </p:txBody>
        </p:sp>
      </p:grpSp>
      <p:grpSp>
        <p:nvGrpSpPr>
          <p:cNvPr id="69" name="Group 69"/>
          <p:cNvGrpSpPr/>
          <p:nvPr/>
        </p:nvGrpSpPr>
        <p:grpSpPr>
          <a:xfrm>
            <a:off x="7517619" y="2055241"/>
            <a:ext cx="854707" cy="1157824"/>
            <a:chOff x="0" y="0"/>
            <a:chExt cx="1139609" cy="1543766"/>
          </a:xfrm>
        </p:grpSpPr>
        <p:grpSp>
          <p:nvGrpSpPr>
            <p:cNvPr id="70" name="Group 70"/>
            <p:cNvGrpSpPr/>
            <p:nvPr/>
          </p:nvGrpSpPr>
          <p:grpSpPr>
            <a:xfrm>
              <a:off x="0" y="0"/>
              <a:ext cx="1139609" cy="1543766"/>
              <a:chOff x="0" y="0"/>
              <a:chExt cx="1297325" cy="1757414"/>
            </a:xfrm>
          </p:grpSpPr>
          <p:sp>
            <p:nvSpPr>
              <p:cNvPr id="71" name="Freeform 71"/>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72" name="Freeform 72"/>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73" name="Freeform 73"/>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74" name="TextBox 74"/>
            <p:cNvSpPr txBox="1"/>
            <p:nvPr/>
          </p:nvSpPr>
          <p:spPr>
            <a:xfrm>
              <a:off x="140460" y="47983"/>
              <a:ext cx="858690" cy="1333500"/>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IBM Plex Serif"/>
                </a:rPr>
                <a:t>U</a:t>
              </a:r>
            </a:p>
          </p:txBody>
        </p:sp>
      </p:grpSp>
      <p:grpSp>
        <p:nvGrpSpPr>
          <p:cNvPr id="75" name="Group 75"/>
          <p:cNvGrpSpPr/>
          <p:nvPr/>
        </p:nvGrpSpPr>
        <p:grpSpPr>
          <a:xfrm>
            <a:off x="15206221" y="1850132"/>
            <a:ext cx="731602" cy="1245419"/>
            <a:chOff x="0" y="0"/>
            <a:chExt cx="975470" cy="1660559"/>
          </a:xfrm>
        </p:grpSpPr>
        <p:grpSp>
          <p:nvGrpSpPr>
            <p:cNvPr id="76" name="Group 76"/>
            <p:cNvGrpSpPr/>
            <p:nvPr/>
          </p:nvGrpSpPr>
          <p:grpSpPr>
            <a:xfrm>
              <a:off x="0" y="0"/>
              <a:ext cx="975470" cy="1660559"/>
              <a:chOff x="0" y="0"/>
              <a:chExt cx="1132538" cy="1927938"/>
            </a:xfrm>
          </p:grpSpPr>
          <p:sp>
            <p:nvSpPr>
              <p:cNvPr id="77" name="Freeform 77"/>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78" name="Freeform 78"/>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79" name="Freeform 79"/>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80" name="TextBox 80"/>
            <p:cNvSpPr txBox="1"/>
            <p:nvPr/>
          </p:nvSpPr>
          <p:spPr>
            <a:xfrm>
              <a:off x="165908" y="96854"/>
              <a:ext cx="643654" cy="13430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Antonio Light"/>
                </a:rPr>
                <a:t>F</a:t>
              </a:r>
            </a:p>
          </p:txBody>
        </p:sp>
      </p:grpSp>
      <p:grpSp>
        <p:nvGrpSpPr>
          <p:cNvPr id="81" name="Group 81"/>
          <p:cNvGrpSpPr/>
          <p:nvPr/>
        </p:nvGrpSpPr>
        <p:grpSpPr>
          <a:xfrm>
            <a:off x="10042944" y="1982538"/>
            <a:ext cx="731602" cy="1245419"/>
            <a:chOff x="0" y="0"/>
            <a:chExt cx="975470" cy="1660559"/>
          </a:xfrm>
        </p:grpSpPr>
        <p:grpSp>
          <p:nvGrpSpPr>
            <p:cNvPr id="82" name="Group 82"/>
            <p:cNvGrpSpPr/>
            <p:nvPr/>
          </p:nvGrpSpPr>
          <p:grpSpPr>
            <a:xfrm>
              <a:off x="0" y="0"/>
              <a:ext cx="975470" cy="1660559"/>
              <a:chOff x="0" y="0"/>
              <a:chExt cx="1132538" cy="1927938"/>
            </a:xfrm>
          </p:grpSpPr>
          <p:sp>
            <p:nvSpPr>
              <p:cNvPr id="83" name="Freeform 83"/>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84" name="Freeform 84"/>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85" name="Freeform 85"/>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86" name="TextBox 86"/>
            <p:cNvSpPr txBox="1"/>
            <p:nvPr/>
          </p:nvSpPr>
          <p:spPr>
            <a:xfrm>
              <a:off x="165908" y="96854"/>
              <a:ext cx="643654" cy="13430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Antonio Light"/>
                </a:rPr>
                <a:t>N</a:t>
              </a:r>
            </a:p>
          </p:txBody>
        </p:sp>
      </p:grpSp>
      <p:grpSp>
        <p:nvGrpSpPr>
          <p:cNvPr id="87" name="Group 87"/>
          <p:cNvGrpSpPr/>
          <p:nvPr/>
        </p:nvGrpSpPr>
        <p:grpSpPr>
          <a:xfrm>
            <a:off x="9638232" y="3809114"/>
            <a:ext cx="1273690" cy="980607"/>
            <a:chOff x="0" y="0"/>
            <a:chExt cx="1698253" cy="1307476"/>
          </a:xfrm>
        </p:grpSpPr>
        <p:grpSp>
          <p:nvGrpSpPr>
            <p:cNvPr id="88" name="Group 88"/>
            <p:cNvGrpSpPr/>
            <p:nvPr/>
          </p:nvGrpSpPr>
          <p:grpSpPr>
            <a:xfrm>
              <a:off x="0" y="0"/>
              <a:ext cx="1698253" cy="1307476"/>
              <a:chOff x="0" y="0"/>
              <a:chExt cx="2040163" cy="1570710"/>
            </a:xfrm>
          </p:grpSpPr>
          <p:sp>
            <p:nvSpPr>
              <p:cNvPr id="89" name="Freeform 89"/>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90" name="Freeform 90"/>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91" name="Freeform 91"/>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92" name="TextBox 92"/>
            <p:cNvSpPr txBox="1"/>
            <p:nvPr/>
          </p:nvSpPr>
          <p:spPr>
            <a:xfrm>
              <a:off x="180518" y="-13481"/>
              <a:ext cx="1337217" cy="1220139"/>
            </a:xfrm>
            <a:prstGeom prst="rect">
              <a:avLst/>
            </a:prstGeom>
          </p:spPr>
          <p:txBody>
            <a:bodyPr lIns="0" tIns="0" rIns="0" bIns="0" rtlCol="0" anchor="t">
              <a:spAutoFit/>
            </a:bodyPr>
            <a:lstStyle/>
            <a:p>
              <a:pPr algn="ctr">
                <a:lnSpc>
                  <a:spcPts val="7618"/>
                </a:lnSpc>
                <a:spcBef>
                  <a:spcPct val="0"/>
                </a:spcBef>
              </a:pPr>
              <a:r>
                <a:rPr lang="en-US" sz="5442">
                  <a:solidFill>
                    <a:srgbClr val="000000"/>
                  </a:solidFill>
                  <a:latin typeface="Bernoru Expanded"/>
                </a:rPr>
                <a:t>N</a:t>
              </a:r>
            </a:p>
          </p:txBody>
        </p:sp>
      </p:grpSp>
      <p:grpSp>
        <p:nvGrpSpPr>
          <p:cNvPr id="93" name="Group 93"/>
          <p:cNvGrpSpPr/>
          <p:nvPr/>
        </p:nvGrpSpPr>
        <p:grpSpPr>
          <a:xfrm>
            <a:off x="6060584" y="5635020"/>
            <a:ext cx="1273690" cy="980607"/>
            <a:chOff x="0" y="0"/>
            <a:chExt cx="1698253" cy="1307476"/>
          </a:xfrm>
        </p:grpSpPr>
        <p:grpSp>
          <p:nvGrpSpPr>
            <p:cNvPr id="94" name="Group 94"/>
            <p:cNvGrpSpPr/>
            <p:nvPr/>
          </p:nvGrpSpPr>
          <p:grpSpPr>
            <a:xfrm>
              <a:off x="0" y="0"/>
              <a:ext cx="1698253" cy="1307476"/>
              <a:chOff x="0" y="0"/>
              <a:chExt cx="2040163" cy="1570710"/>
            </a:xfrm>
          </p:grpSpPr>
          <p:sp>
            <p:nvSpPr>
              <p:cNvPr id="95" name="Freeform 95"/>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96" name="Freeform 96"/>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97" name="Freeform 97"/>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98" name="TextBox 98"/>
            <p:cNvSpPr txBox="1"/>
            <p:nvPr/>
          </p:nvSpPr>
          <p:spPr>
            <a:xfrm>
              <a:off x="180518" y="-13481"/>
              <a:ext cx="1337217" cy="1220139"/>
            </a:xfrm>
            <a:prstGeom prst="rect">
              <a:avLst/>
            </a:prstGeom>
          </p:spPr>
          <p:txBody>
            <a:bodyPr lIns="0" tIns="0" rIns="0" bIns="0" rtlCol="0" anchor="t">
              <a:spAutoFit/>
            </a:bodyPr>
            <a:lstStyle/>
            <a:p>
              <a:pPr algn="ctr">
                <a:lnSpc>
                  <a:spcPts val="7618"/>
                </a:lnSpc>
                <a:spcBef>
                  <a:spcPct val="0"/>
                </a:spcBef>
              </a:pPr>
              <a:r>
                <a:rPr lang="en-US" sz="5442">
                  <a:solidFill>
                    <a:srgbClr val="000000"/>
                  </a:solidFill>
                  <a:latin typeface="Bernoru Expanded"/>
                </a:rPr>
                <a:t>B</a:t>
              </a:r>
            </a:p>
          </p:txBody>
        </p:sp>
      </p:grpSp>
      <p:grpSp>
        <p:nvGrpSpPr>
          <p:cNvPr id="99" name="Group 99"/>
          <p:cNvGrpSpPr/>
          <p:nvPr/>
        </p:nvGrpSpPr>
        <p:grpSpPr>
          <a:xfrm>
            <a:off x="5909635" y="3809114"/>
            <a:ext cx="1273690" cy="980607"/>
            <a:chOff x="0" y="0"/>
            <a:chExt cx="1698253" cy="1307476"/>
          </a:xfrm>
        </p:grpSpPr>
        <p:grpSp>
          <p:nvGrpSpPr>
            <p:cNvPr id="100" name="Group 100"/>
            <p:cNvGrpSpPr/>
            <p:nvPr/>
          </p:nvGrpSpPr>
          <p:grpSpPr>
            <a:xfrm>
              <a:off x="0" y="0"/>
              <a:ext cx="1698253" cy="1307476"/>
              <a:chOff x="0" y="0"/>
              <a:chExt cx="2040163" cy="1570710"/>
            </a:xfrm>
          </p:grpSpPr>
          <p:sp>
            <p:nvSpPr>
              <p:cNvPr id="101" name="Freeform 101"/>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102" name="Freeform 102"/>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103" name="Freeform 103"/>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104" name="TextBox 104"/>
            <p:cNvSpPr txBox="1"/>
            <p:nvPr/>
          </p:nvSpPr>
          <p:spPr>
            <a:xfrm>
              <a:off x="180518" y="-13481"/>
              <a:ext cx="1337217" cy="1220139"/>
            </a:xfrm>
            <a:prstGeom prst="rect">
              <a:avLst/>
            </a:prstGeom>
          </p:spPr>
          <p:txBody>
            <a:bodyPr lIns="0" tIns="0" rIns="0" bIns="0" rtlCol="0" anchor="t">
              <a:spAutoFit/>
            </a:bodyPr>
            <a:lstStyle/>
            <a:p>
              <a:pPr algn="ctr">
                <a:lnSpc>
                  <a:spcPts val="7618"/>
                </a:lnSpc>
                <a:spcBef>
                  <a:spcPct val="0"/>
                </a:spcBef>
              </a:pPr>
              <a:r>
                <a:rPr lang="en-US" sz="5442">
                  <a:solidFill>
                    <a:srgbClr val="000000"/>
                  </a:solidFill>
                  <a:latin typeface="Bernoru Expanded"/>
                </a:rPr>
                <a:t>I</a:t>
              </a:r>
            </a:p>
          </p:txBody>
        </p:sp>
      </p:grpSp>
      <p:grpSp>
        <p:nvGrpSpPr>
          <p:cNvPr id="105" name="Group 105"/>
          <p:cNvGrpSpPr/>
          <p:nvPr/>
        </p:nvGrpSpPr>
        <p:grpSpPr>
          <a:xfrm>
            <a:off x="12691264" y="3809114"/>
            <a:ext cx="1273690" cy="980607"/>
            <a:chOff x="0" y="0"/>
            <a:chExt cx="1698253" cy="1307476"/>
          </a:xfrm>
        </p:grpSpPr>
        <p:grpSp>
          <p:nvGrpSpPr>
            <p:cNvPr id="106" name="Group 106"/>
            <p:cNvGrpSpPr/>
            <p:nvPr/>
          </p:nvGrpSpPr>
          <p:grpSpPr>
            <a:xfrm>
              <a:off x="0" y="0"/>
              <a:ext cx="1698253" cy="1307476"/>
              <a:chOff x="0" y="0"/>
              <a:chExt cx="2040163" cy="1570710"/>
            </a:xfrm>
          </p:grpSpPr>
          <p:sp>
            <p:nvSpPr>
              <p:cNvPr id="107" name="Freeform 107"/>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108" name="Freeform 108"/>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109" name="Freeform 109"/>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110" name="TextBox 110"/>
            <p:cNvSpPr txBox="1"/>
            <p:nvPr/>
          </p:nvSpPr>
          <p:spPr>
            <a:xfrm>
              <a:off x="180518" y="-13481"/>
              <a:ext cx="1337217" cy="1220139"/>
            </a:xfrm>
            <a:prstGeom prst="rect">
              <a:avLst/>
            </a:prstGeom>
          </p:spPr>
          <p:txBody>
            <a:bodyPr lIns="0" tIns="0" rIns="0" bIns="0" rtlCol="0" anchor="t">
              <a:spAutoFit/>
            </a:bodyPr>
            <a:lstStyle/>
            <a:p>
              <a:pPr algn="ctr">
                <a:lnSpc>
                  <a:spcPts val="7618"/>
                </a:lnSpc>
                <a:spcBef>
                  <a:spcPct val="0"/>
                </a:spcBef>
              </a:pPr>
              <a:r>
                <a:rPr lang="en-US" sz="5442">
                  <a:solidFill>
                    <a:srgbClr val="000000"/>
                  </a:solidFill>
                  <a:latin typeface="Bernoru Expanded"/>
                </a:rPr>
                <a:t>H</a:t>
              </a:r>
            </a:p>
          </p:txBody>
        </p:sp>
      </p:grpSp>
      <p:grpSp>
        <p:nvGrpSpPr>
          <p:cNvPr id="111" name="Group 111"/>
          <p:cNvGrpSpPr/>
          <p:nvPr/>
        </p:nvGrpSpPr>
        <p:grpSpPr>
          <a:xfrm>
            <a:off x="2552894" y="3676708"/>
            <a:ext cx="731602" cy="1245419"/>
            <a:chOff x="0" y="0"/>
            <a:chExt cx="975470" cy="1660559"/>
          </a:xfrm>
        </p:grpSpPr>
        <p:grpSp>
          <p:nvGrpSpPr>
            <p:cNvPr id="112" name="Group 112"/>
            <p:cNvGrpSpPr/>
            <p:nvPr/>
          </p:nvGrpSpPr>
          <p:grpSpPr>
            <a:xfrm>
              <a:off x="0" y="0"/>
              <a:ext cx="975470" cy="1660559"/>
              <a:chOff x="0" y="0"/>
              <a:chExt cx="1132538" cy="1927938"/>
            </a:xfrm>
          </p:grpSpPr>
          <p:sp>
            <p:nvSpPr>
              <p:cNvPr id="113" name="Freeform 113"/>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114" name="Freeform 114"/>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115" name="Freeform 115"/>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116" name="TextBox 116"/>
            <p:cNvSpPr txBox="1"/>
            <p:nvPr/>
          </p:nvSpPr>
          <p:spPr>
            <a:xfrm>
              <a:off x="165908" y="96854"/>
              <a:ext cx="643654" cy="13430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Antonio Light"/>
                </a:rPr>
                <a:t>M</a:t>
              </a:r>
            </a:p>
          </p:txBody>
        </p:sp>
      </p:grpSp>
      <p:grpSp>
        <p:nvGrpSpPr>
          <p:cNvPr id="117" name="Group 117"/>
          <p:cNvGrpSpPr/>
          <p:nvPr/>
        </p:nvGrpSpPr>
        <p:grpSpPr>
          <a:xfrm>
            <a:off x="7292983" y="3676708"/>
            <a:ext cx="731602" cy="1245419"/>
            <a:chOff x="0" y="0"/>
            <a:chExt cx="975470" cy="1660559"/>
          </a:xfrm>
        </p:grpSpPr>
        <p:grpSp>
          <p:nvGrpSpPr>
            <p:cNvPr id="118" name="Group 118"/>
            <p:cNvGrpSpPr/>
            <p:nvPr/>
          </p:nvGrpSpPr>
          <p:grpSpPr>
            <a:xfrm>
              <a:off x="0" y="0"/>
              <a:ext cx="975470" cy="1660559"/>
              <a:chOff x="0" y="0"/>
              <a:chExt cx="1132538" cy="1927938"/>
            </a:xfrm>
          </p:grpSpPr>
          <p:sp>
            <p:nvSpPr>
              <p:cNvPr id="119" name="Freeform 119"/>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120" name="Freeform 120"/>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121" name="Freeform 121"/>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122" name="TextBox 122"/>
            <p:cNvSpPr txBox="1"/>
            <p:nvPr/>
          </p:nvSpPr>
          <p:spPr>
            <a:xfrm>
              <a:off x="165908" y="96854"/>
              <a:ext cx="643654" cy="13430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Antonio Light"/>
                </a:rPr>
                <a:t>C</a:t>
              </a:r>
            </a:p>
          </p:txBody>
        </p:sp>
      </p:grpSp>
      <p:grpSp>
        <p:nvGrpSpPr>
          <p:cNvPr id="123" name="Group 123"/>
          <p:cNvGrpSpPr/>
          <p:nvPr/>
        </p:nvGrpSpPr>
        <p:grpSpPr>
          <a:xfrm>
            <a:off x="4704926" y="3676708"/>
            <a:ext cx="1129485" cy="1245419"/>
            <a:chOff x="0" y="0"/>
            <a:chExt cx="1505980" cy="1660559"/>
          </a:xfrm>
        </p:grpSpPr>
        <p:grpSp>
          <p:nvGrpSpPr>
            <p:cNvPr id="124" name="Group 124"/>
            <p:cNvGrpSpPr/>
            <p:nvPr/>
          </p:nvGrpSpPr>
          <p:grpSpPr>
            <a:xfrm>
              <a:off x="0" y="0"/>
              <a:ext cx="1505980" cy="1660559"/>
              <a:chOff x="0" y="0"/>
              <a:chExt cx="1748470" cy="1927938"/>
            </a:xfrm>
          </p:grpSpPr>
          <p:sp>
            <p:nvSpPr>
              <p:cNvPr id="125" name="Freeform 125"/>
              <p:cNvSpPr/>
              <p:nvPr/>
            </p:nvSpPr>
            <p:spPr>
              <a:xfrm>
                <a:off x="41910" y="43180"/>
                <a:ext cx="1700210" cy="1879678"/>
              </a:xfrm>
              <a:custGeom>
                <a:avLst/>
                <a:gdLst/>
                <a:ahLst/>
                <a:cxnLst/>
                <a:rect l="l" t="t" r="r" b="b"/>
                <a:pathLst>
                  <a:path w="1700210" h="1879678">
                    <a:moveTo>
                      <a:pt x="0" y="0"/>
                    </a:moveTo>
                    <a:lnTo>
                      <a:pt x="1700210" y="0"/>
                    </a:lnTo>
                    <a:lnTo>
                      <a:pt x="1700210" y="1879678"/>
                    </a:lnTo>
                    <a:lnTo>
                      <a:pt x="0" y="1879678"/>
                    </a:lnTo>
                    <a:close/>
                  </a:path>
                </a:pathLst>
              </a:custGeom>
              <a:solidFill>
                <a:srgbClr val="000000"/>
              </a:solidFill>
            </p:spPr>
          </p:sp>
          <p:sp>
            <p:nvSpPr>
              <p:cNvPr id="126" name="Freeform 126"/>
              <p:cNvSpPr/>
              <p:nvPr/>
            </p:nvSpPr>
            <p:spPr>
              <a:xfrm>
                <a:off x="35560" y="35560"/>
                <a:ext cx="1712910" cy="1892378"/>
              </a:xfrm>
              <a:custGeom>
                <a:avLst/>
                <a:gdLst/>
                <a:ahLst/>
                <a:cxnLst/>
                <a:rect l="l" t="t" r="r" b="b"/>
                <a:pathLst>
                  <a:path w="1712910" h="1892378">
                    <a:moveTo>
                      <a:pt x="1712910" y="1892378"/>
                    </a:moveTo>
                    <a:lnTo>
                      <a:pt x="0" y="1892378"/>
                    </a:lnTo>
                    <a:lnTo>
                      <a:pt x="0" y="0"/>
                    </a:lnTo>
                    <a:lnTo>
                      <a:pt x="1712910" y="0"/>
                    </a:lnTo>
                    <a:lnTo>
                      <a:pt x="1712910" y="1892378"/>
                    </a:lnTo>
                    <a:close/>
                    <a:moveTo>
                      <a:pt x="12700" y="1879678"/>
                    </a:moveTo>
                    <a:lnTo>
                      <a:pt x="1700210" y="1879678"/>
                    </a:lnTo>
                    <a:lnTo>
                      <a:pt x="1700210" y="12700"/>
                    </a:lnTo>
                    <a:lnTo>
                      <a:pt x="12700" y="12700"/>
                    </a:lnTo>
                    <a:lnTo>
                      <a:pt x="12700" y="1879678"/>
                    </a:lnTo>
                    <a:close/>
                  </a:path>
                </a:pathLst>
              </a:custGeom>
              <a:solidFill>
                <a:srgbClr val="000000"/>
              </a:solidFill>
            </p:spPr>
          </p:sp>
          <p:sp>
            <p:nvSpPr>
              <p:cNvPr id="127" name="Freeform 127"/>
              <p:cNvSpPr/>
              <p:nvPr/>
            </p:nvSpPr>
            <p:spPr>
              <a:xfrm>
                <a:off x="0" y="0"/>
                <a:ext cx="1700210" cy="1879678"/>
              </a:xfrm>
              <a:custGeom>
                <a:avLst/>
                <a:gdLst/>
                <a:ahLst/>
                <a:cxnLst/>
                <a:rect l="l" t="t" r="r" b="b"/>
                <a:pathLst>
                  <a:path w="1700210" h="1879678">
                    <a:moveTo>
                      <a:pt x="0" y="0"/>
                    </a:moveTo>
                    <a:lnTo>
                      <a:pt x="1700210" y="0"/>
                    </a:lnTo>
                    <a:lnTo>
                      <a:pt x="1700210" y="1879678"/>
                    </a:lnTo>
                    <a:lnTo>
                      <a:pt x="0" y="1879678"/>
                    </a:lnTo>
                    <a:close/>
                  </a:path>
                </a:pathLst>
              </a:custGeom>
              <a:solidFill>
                <a:srgbClr val="FFFFFF"/>
              </a:solidFill>
            </p:spPr>
          </p:sp>
        </p:grpSp>
        <p:sp>
          <p:nvSpPr>
            <p:cNvPr id="128" name="TextBox 128"/>
            <p:cNvSpPr txBox="1"/>
            <p:nvPr/>
          </p:nvSpPr>
          <p:spPr>
            <a:xfrm>
              <a:off x="256137" y="96854"/>
              <a:ext cx="993706" cy="13430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Antonio Light"/>
                </a:rPr>
                <a:t>S</a:t>
              </a:r>
            </a:p>
          </p:txBody>
        </p:sp>
      </p:grpSp>
      <p:grpSp>
        <p:nvGrpSpPr>
          <p:cNvPr id="129" name="Group 129"/>
          <p:cNvGrpSpPr/>
          <p:nvPr/>
        </p:nvGrpSpPr>
        <p:grpSpPr>
          <a:xfrm>
            <a:off x="11799766" y="3676708"/>
            <a:ext cx="731602" cy="1245419"/>
            <a:chOff x="0" y="0"/>
            <a:chExt cx="975470" cy="1660559"/>
          </a:xfrm>
        </p:grpSpPr>
        <p:grpSp>
          <p:nvGrpSpPr>
            <p:cNvPr id="130" name="Group 130"/>
            <p:cNvGrpSpPr/>
            <p:nvPr/>
          </p:nvGrpSpPr>
          <p:grpSpPr>
            <a:xfrm>
              <a:off x="0" y="0"/>
              <a:ext cx="975470" cy="1660559"/>
              <a:chOff x="0" y="0"/>
              <a:chExt cx="1132538" cy="1927938"/>
            </a:xfrm>
          </p:grpSpPr>
          <p:sp>
            <p:nvSpPr>
              <p:cNvPr id="131" name="Freeform 131"/>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132" name="Freeform 132"/>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133" name="Freeform 133"/>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134" name="TextBox 134"/>
            <p:cNvSpPr txBox="1"/>
            <p:nvPr/>
          </p:nvSpPr>
          <p:spPr>
            <a:xfrm>
              <a:off x="165908" y="96854"/>
              <a:ext cx="643654" cy="13430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Antonio Light"/>
                </a:rPr>
                <a:t>T</a:t>
              </a:r>
            </a:p>
          </p:txBody>
        </p:sp>
      </p:grpSp>
      <p:grpSp>
        <p:nvGrpSpPr>
          <p:cNvPr id="135" name="Group 135"/>
          <p:cNvGrpSpPr/>
          <p:nvPr/>
        </p:nvGrpSpPr>
        <p:grpSpPr>
          <a:xfrm>
            <a:off x="10714771" y="5458208"/>
            <a:ext cx="1512645" cy="980607"/>
            <a:chOff x="0" y="0"/>
            <a:chExt cx="2016860" cy="1307476"/>
          </a:xfrm>
        </p:grpSpPr>
        <p:grpSp>
          <p:nvGrpSpPr>
            <p:cNvPr id="136" name="Group 136"/>
            <p:cNvGrpSpPr/>
            <p:nvPr/>
          </p:nvGrpSpPr>
          <p:grpSpPr>
            <a:xfrm>
              <a:off x="0" y="0"/>
              <a:ext cx="2016860" cy="1307476"/>
              <a:chOff x="0" y="0"/>
              <a:chExt cx="2422915" cy="1570710"/>
            </a:xfrm>
          </p:grpSpPr>
          <p:sp>
            <p:nvSpPr>
              <p:cNvPr id="137" name="Freeform 137"/>
              <p:cNvSpPr/>
              <p:nvPr/>
            </p:nvSpPr>
            <p:spPr>
              <a:xfrm>
                <a:off x="41910" y="43180"/>
                <a:ext cx="2374655" cy="1522450"/>
              </a:xfrm>
              <a:custGeom>
                <a:avLst/>
                <a:gdLst/>
                <a:ahLst/>
                <a:cxnLst/>
                <a:rect l="l" t="t" r="r" b="b"/>
                <a:pathLst>
                  <a:path w="2374655" h="1522450">
                    <a:moveTo>
                      <a:pt x="0" y="0"/>
                    </a:moveTo>
                    <a:lnTo>
                      <a:pt x="2374655" y="0"/>
                    </a:lnTo>
                    <a:lnTo>
                      <a:pt x="2374655" y="1522450"/>
                    </a:lnTo>
                    <a:lnTo>
                      <a:pt x="0" y="1522450"/>
                    </a:lnTo>
                    <a:close/>
                  </a:path>
                </a:pathLst>
              </a:custGeom>
              <a:solidFill>
                <a:srgbClr val="000000"/>
              </a:solidFill>
            </p:spPr>
          </p:sp>
          <p:sp>
            <p:nvSpPr>
              <p:cNvPr id="138" name="Freeform 138"/>
              <p:cNvSpPr/>
              <p:nvPr/>
            </p:nvSpPr>
            <p:spPr>
              <a:xfrm>
                <a:off x="35560" y="35560"/>
                <a:ext cx="2387355" cy="1535150"/>
              </a:xfrm>
              <a:custGeom>
                <a:avLst/>
                <a:gdLst/>
                <a:ahLst/>
                <a:cxnLst/>
                <a:rect l="l" t="t" r="r" b="b"/>
                <a:pathLst>
                  <a:path w="2387355" h="1535150">
                    <a:moveTo>
                      <a:pt x="2387355" y="1535150"/>
                    </a:moveTo>
                    <a:lnTo>
                      <a:pt x="0" y="1535150"/>
                    </a:lnTo>
                    <a:lnTo>
                      <a:pt x="0" y="0"/>
                    </a:lnTo>
                    <a:lnTo>
                      <a:pt x="2387355" y="0"/>
                    </a:lnTo>
                    <a:lnTo>
                      <a:pt x="2387355" y="1535150"/>
                    </a:lnTo>
                    <a:close/>
                    <a:moveTo>
                      <a:pt x="12700" y="1522450"/>
                    </a:moveTo>
                    <a:lnTo>
                      <a:pt x="2374655" y="1522450"/>
                    </a:lnTo>
                    <a:lnTo>
                      <a:pt x="2374655" y="12700"/>
                    </a:lnTo>
                    <a:lnTo>
                      <a:pt x="12700" y="12700"/>
                    </a:lnTo>
                    <a:lnTo>
                      <a:pt x="12700" y="1522450"/>
                    </a:lnTo>
                    <a:close/>
                  </a:path>
                </a:pathLst>
              </a:custGeom>
              <a:solidFill>
                <a:srgbClr val="000000"/>
              </a:solidFill>
            </p:spPr>
          </p:sp>
          <p:sp>
            <p:nvSpPr>
              <p:cNvPr id="139" name="Freeform 139"/>
              <p:cNvSpPr/>
              <p:nvPr/>
            </p:nvSpPr>
            <p:spPr>
              <a:xfrm>
                <a:off x="0" y="0"/>
                <a:ext cx="2374655" cy="1522450"/>
              </a:xfrm>
              <a:custGeom>
                <a:avLst/>
                <a:gdLst/>
                <a:ahLst/>
                <a:cxnLst/>
                <a:rect l="l" t="t" r="r" b="b"/>
                <a:pathLst>
                  <a:path w="2374655" h="1522450">
                    <a:moveTo>
                      <a:pt x="0" y="0"/>
                    </a:moveTo>
                    <a:lnTo>
                      <a:pt x="2374655" y="0"/>
                    </a:lnTo>
                    <a:lnTo>
                      <a:pt x="2374655" y="1522450"/>
                    </a:lnTo>
                    <a:lnTo>
                      <a:pt x="0" y="1522450"/>
                    </a:lnTo>
                    <a:close/>
                  </a:path>
                </a:pathLst>
              </a:custGeom>
              <a:solidFill>
                <a:srgbClr val="FFFFFF"/>
              </a:solidFill>
            </p:spPr>
          </p:sp>
        </p:grpSp>
        <p:sp>
          <p:nvSpPr>
            <p:cNvPr id="140" name="TextBox 140"/>
            <p:cNvSpPr txBox="1"/>
            <p:nvPr/>
          </p:nvSpPr>
          <p:spPr>
            <a:xfrm>
              <a:off x="214385" y="-13481"/>
              <a:ext cx="1588091" cy="1220139"/>
            </a:xfrm>
            <a:prstGeom prst="rect">
              <a:avLst/>
            </a:prstGeom>
          </p:spPr>
          <p:txBody>
            <a:bodyPr lIns="0" tIns="0" rIns="0" bIns="0" rtlCol="0" anchor="t">
              <a:spAutoFit/>
            </a:bodyPr>
            <a:lstStyle/>
            <a:p>
              <a:pPr algn="ctr">
                <a:lnSpc>
                  <a:spcPts val="7618"/>
                </a:lnSpc>
                <a:spcBef>
                  <a:spcPct val="0"/>
                </a:spcBef>
              </a:pPr>
              <a:r>
                <a:rPr lang="en-US" sz="5442">
                  <a:solidFill>
                    <a:srgbClr val="000000"/>
                  </a:solidFill>
                  <a:latin typeface="Bernoru Expanded"/>
                </a:rPr>
                <a:t>N</a:t>
              </a:r>
            </a:p>
          </p:txBody>
        </p:sp>
      </p:grpSp>
      <p:grpSp>
        <p:nvGrpSpPr>
          <p:cNvPr id="141" name="Group 141"/>
          <p:cNvGrpSpPr/>
          <p:nvPr/>
        </p:nvGrpSpPr>
        <p:grpSpPr>
          <a:xfrm>
            <a:off x="8442779" y="5546614"/>
            <a:ext cx="1273690" cy="980607"/>
            <a:chOff x="0" y="0"/>
            <a:chExt cx="1698253" cy="1307476"/>
          </a:xfrm>
        </p:grpSpPr>
        <p:grpSp>
          <p:nvGrpSpPr>
            <p:cNvPr id="142" name="Group 142"/>
            <p:cNvGrpSpPr/>
            <p:nvPr/>
          </p:nvGrpSpPr>
          <p:grpSpPr>
            <a:xfrm>
              <a:off x="0" y="0"/>
              <a:ext cx="1698253" cy="1307476"/>
              <a:chOff x="0" y="0"/>
              <a:chExt cx="2040163" cy="1570710"/>
            </a:xfrm>
          </p:grpSpPr>
          <p:sp>
            <p:nvSpPr>
              <p:cNvPr id="143" name="Freeform 143"/>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144" name="Freeform 144"/>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145" name="Freeform 145"/>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146" name="TextBox 146"/>
            <p:cNvSpPr txBox="1"/>
            <p:nvPr/>
          </p:nvSpPr>
          <p:spPr>
            <a:xfrm>
              <a:off x="180518" y="-13481"/>
              <a:ext cx="1337217" cy="1220139"/>
            </a:xfrm>
            <a:prstGeom prst="rect">
              <a:avLst/>
            </a:prstGeom>
          </p:spPr>
          <p:txBody>
            <a:bodyPr lIns="0" tIns="0" rIns="0" bIns="0" rtlCol="0" anchor="t">
              <a:spAutoFit/>
            </a:bodyPr>
            <a:lstStyle/>
            <a:p>
              <a:pPr algn="ctr">
                <a:lnSpc>
                  <a:spcPts val="7618"/>
                </a:lnSpc>
                <a:spcBef>
                  <a:spcPct val="0"/>
                </a:spcBef>
              </a:pPr>
              <a:r>
                <a:rPr lang="en-US" sz="5442">
                  <a:solidFill>
                    <a:srgbClr val="000000"/>
                  </a:solidFill>
                  <a:latin typeface="Bernoru Expanded"/>
                </a:rPr>
                <a:t>A</a:t>
              </a:r>
            </a:p>
          </p:txBody>
        </p:sp>
      </p:grpSp>
      <p:grpSp>
        <p:nvGrpSpPr>
          <p:cNvPr id="147" name="Group 147"/>
          <p:cNvGrpSpPr/>
          <p:nvPr/>
        </p:nvGrpSpPr>
        <p:grpSpPr>
          <a:xfrm>
            <a:off x="9849819" y="5458613"/>
            <a:ext cx="731602" cy="1245419"/>
            <a:chOff x="0" y="0"/>
            <a:chExt cx="975470" cy="1660559"/>
          </a:xfrm>
        </p:grpSpPr>
        <p:grpSp>
          <p:nvGrpSpPr>
            <p:cNvPr id="148" name="Group 148"/>
            <p:cNvGrpSpPr/>
            <p:nvPr/>
          </p:nvGrpSpPr>
          <p:grpSpPr>
            <a:xfrm>
              <a:off x="0" y="0"/>
              <a:ext cx="975470" cy="1660559"/>
              <a:chOff x="0" y="0"/>
              <a:chExt cx="1132538" cy="1927938"/>
            </a:xfrm>
          </p:grpSpPr>
          <p:sp>
            <p:nvSpPr>
              <p:cNvPr id="149" name="Freeform 149"/>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150" name="Freeform 150"/>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151" name="Freeform 151"/>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152" name="TextBox 152"/>
            <p:cNvSpPr txBox="1"/>
            <p:nvPr/>
          </p:nvSpPr>
          <p:spPr>
            <a:xfrm>
              <a:off x="165908" y="96854"/>
              <a:ext cx="643654" cy="1343025"/>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solidFill>
                  <a:latin typeface="Antonio Light"/>
                </a:rPr>
                <a:t>I</a:t>
              </a:r>
            </a:p>
          </p:txBody>
        </p:sp>
      </p:grpSp>
      <p:grpSp>
        <p:nvGrpSpPr>
          <p:cNvPr id="153" name="Group 153"/>
          <p:cNvGrpSpPr/>
          <p:nvPr/>
        </p:nvGrpSpPr>
        <p:grpSpPr>
          <a:xfrm>
            <a:off x="3492291" y="3720505"/>
            <a:ext cx="1004842" cy="1157824"/>
            <a:chOff x="0" y="0"/>
            <a:chExt cx="1339789" cy="1543766"/>
          </a:xfrm>
        </p:grpSpPr>
        <p:grpSp>
          <p:nvGrpSpPr>
            <p:cNvPr id="154" name="Group 154"/>
            <p:cNvGrpSpPr/>
            <p:nvPr/>
          </p:nvGrpSpPr>
          <p:grpSpPr>
            <a:xfrm>
              <a:off x="0" y="0"/>
              <a:ext cx="1339789" cy="1543766"/>
              <a:chOff x="0" y="0"/>
              <a:chExt cx="1525208" cy="1757414"/>
            </a:xfrm>
          </p:grpSpPr>
          <p:sp>
            <p:nvSpPr>
              <p:cNvPr id="155" name="Freeform 155"/>
              <p:cNvSpPr/>
              <p:nvPr/>
            </p:nvSpPr>
            <p:spPr>
              <a:xfrm>
                <a:off x="41910" y="43180"/>
                <a:ext cx="1476948" cy="1709154"/>
              </a:xfrm>
              <a:custGeom>
                <a:avLst/>
                <a:gdLst/>
                <a:ahLst/>
                <a:cxnLst/>
                <a:rect l="l" t="t" r="r" b="b"/>
                <a:pathLst>
                  <a:path w="1476948" h="1709154">
                    <a:moveTo>
                      <a:pt x="0" y="0"/>
                    </a:moveTo>
                    <a:lnTo>
                      <a:pt x="1476948" y="0"/>
                    </a:lnTo>
                    <a:lnTo>
                      <a:pt x="1476948" y="1709154"/>
                    </a:lnTo>
                    <a:lnTo>
                      <a:pt x="0" y="1709154"/>
                    </a:lnTo>
                    <a:close/>
                  </a:path>
                </a:pathLst>
              </a:custGeom>
              <a:solidFill>
                <a:srgbClr val="000000"/>
              </a:solidFill>
            </p:spPr>
          </p:sp>
          <p:sp>
            <p:nvSpPr>
              <p:cNvPr id="156" name="Freeform 156"/>
              <p:cNvSpPr/>
              <p:nvPr/>
            </p:nvSpPr>
            <p:spPr>
              <a:xfrm>
                <a:off x="35560" y="35560"/>
                <a:ext cx="1489648" cy="1721854"/>
              </a:xfrm>
              <a:custGeom>
                <a:avLst/>
                <a:gdLst/>
                <a:ahLst/>
                <a:cxnLst/>
                <a:rect l="l" t="t" r="r" b="b"/>
                <a:pathLst>
                  <a:path w="1489648" h="1721854">
                    <a:moveTo>
                      <a:pt x="1489648" y="1721854"/>
                    </a:moveTo>
                    <a:lnTo>
                      <a:pt x="0" y="1721854"/>
                    </a:lnTo>
                    <a:lnTo>
                      <a:pt x="0" y="0"/>
                    </a:lnTo>
                    <a:lnTo>
                      <a:pt x="1489648" y="0"/>
                    </a:lnTo>
                    <a:lnTo>
                      <a:pt x="1489648" y="1721854"/>
                    </a:lnTo>
                    <a:close/>
                    <a:moveTo>
                      <a:pt x="12700" y="1709154"/>
                    </a:moveTo>
                    <a:lnTo>
                      <a:pt x="1476948" y="1709154"/>
                    </a:lnTo>
                    <a:lnTo>
                      <a:pt x="1476948" y="12700"/>
                    </a:lnTo>
                    <a:lnTo>
                      <a:pt x="12700" y="12700"/>
                    </a:lnTo>
                    <a:lnTo>
                      <a:pt x="12700" y="1709154"/>
                    </a:lnTo>
                    <a:close/>
                  </a:path>
                </a:pathLst>
              </a:custGeom>
              <a:solidFill>
                <a:srgbClr val="000000"/>
              </a:solidFill>
            </p:spPr>
          </p:sp>
          <p:sp>
            <p:nvSpPr>
              <p:cNvPr id="157" name="Freeform 157"/>
              <p:cNvSpPr/>
              <p:nvPr/>
            </p:nvSpPr>
            <p:spPr>
              <a:xfrm>
                <a:off x="0" y="0"/>
                <a:ext cx="1476948" cy="1709154"/>
              </a:xfrm>
              <a:custGeom>
                <a:avLst/>
                <a:gdLst/>
                <a:ahLst/>
                <a:cxnLst/>
                <a:rect l="l" t="t" r="r" b="b"/>
                <a:pathLst>
                  <a:path w="1476948" h="1709154">
                    <a:moveTo>
                      <a:pt x="0" y="0"/>
                    </a:moveTo>
                    <a:lnTo>
                      <a:pt x="1476948" y="0"/>
                    </a:lnTo>
                    <a:lnTo>
                      <a:pt x="1476948" y="1709154"/>
                    </a:lnTo>
                    <a:lnTo>
                      <a:pt x="0" y="1709154"/>
                    </a:lnTo>
                    <a:close/>
                  </a:path>
                </a:pathLst>
              </a:custGeom>
              <a:solidFill>
                <a:srgbClr val="FFFFFF"/>
              </a:solidFill>
            </p:spPr>
          </p:sp>
        </p:grpSp>
        <p:sp>
          <p:nvSpPr>
            <p:cNvPr id="158" name="TextBox 158"/>
            <p:cNvSpPr txBox="1"/>
            <p:nvPr/>
          </p:nvSpPr>
          <p:spPr>
            <a:xfrm>
              <a:off x="165132" y="47983"/>
              <a:ext cx="1009524" cy="1333500"/>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IBM Plex Serif"/>
                </a:rPr>
                <a:t>U</a:t>
              </a:r>
            </a:p>
          </p:txBody>
        </p:sp>
      </p:grpSp>
      <p:pic>
        <p:nvPicPr>
          <p:cNvPr id="159" name="Picture 159"/>
          <p:cNvPicPr>
            <a:picLocks noChangeAspect="1"/>
          </p:cNvPicPr>
          <p:nvPr/>
        </p:nvPicPr>
        <p:blipFill>
          <a:blip r:embed="rId3"/>
          <a:srcRect/>
          <a:stretch>
            <a:fillRect/>
          </a:stretch>
        </p:blipFill>
        <p:spPr>
          <a:xfrm rot="1706686">
            <a:off x="1304941" y="7941803"/>
            <a:ext cx="3876531" cy="2805639"/>
          </a:xfrm>
          <a:prstGeom prst="rect">
            <a:avLst/>
          </a:prstGeom>
        </p:spPr>
      </p:pic>
      <p:pic>
        <p:nvPicPr>
          <p:cNvPr id="160" name="Picture 160"/>
          <p:cNvPicPr>
            <a:picLocks noChangeAspect="1"/>
          </p:cNvPicPr>
          <p:nvPr/>
        </p:nvPicPr>
        <p:blipFill>
          <a:blip r:embed="rId4"/>
          <a:srcRect/>
          <a:stretch>
            <a:fillRect/>
          </a:stretch>
        </p:blipFill>
        <p:spPr>
          <a:xfrm rot="-4452606">
            <a:off x="-2039328" y="6572805"/>
            <a:ext cx="5774621" cy="5543636"/>
          </a:xfrm>
          <a:prstGeom prst="rect">
            <a:avLst/>
          </a:prstGeom>
        </p:spPr>
      </p:pic>
      <p:pic>
        <p:nvPicPr>
          <p:cNvPr id="161" name="Picture 161"/>
          <p:cNvPicPr>
            <a:picLocks noChangeAspect="1"/>
          </p:cNvPicPr>
          <p:nvPr/>
        </p:nvPicPr>
        <p:blipFill>
          <a:blip r:embed="rId5"/>
          <a:srcRect/>
          <a:stretch>
            <a:fillRect/>
          </a:stretch>
        </p:blipFill>
        <p:spPr>
          <a:xfrm rot="2342553">
            <a:off x="13044374" y="-1032938"/>
            <a:ext cx="7282628" cy="3313596"/>
          </a:xfrm>
          <a:prstGeom prst="rect">
            <a:avLst/>
          </a:prstGeom>
        </p:spPr>
      </p:pic>
      <p:pic>
        <p:nvPicPr>
          <p:cNvPr id="162" name="Picture 16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8193">
            <a:off x="11541766" y="8030686"/>
            <a:ext cx="4866968" cy="4114800"/>
          </a:xfrm>
          <a:prstGeom prst="rect">
            <a:avLst/>
          </a:prstGeom>
        </p:spPr>
      </p:pic>
      <p:sp>
        <p:nvSpPr>
          <p:cNvPr id="163" name="TextBox 163"/>
          <p:cNvSpPr txBox="1"/>
          <p:nvPr/>
        </p:nvSpPr>
        <p:spPr>
          <a:xfrm>
            <a:off x="4828722" y="7054112"/>
            <a:ext cx="8630556" cy="1070435"/>
          </a:xfrm>
          <a:prstGeom prst="rect">
            <a:avLst/>
          </a:prstGeom>
        </p:spPr>
        <p:txBody>
          <a:bodyPr lIns="0" tIns="0" rIns="0" bIns="0" rtlCol="0" anchor="t">
            <a:spAutoFit/>
          </a:bodyPr>
          <a:lstStyle/>
          <a:p>
            <a:pPr algn="ctr">
              <a:lnSpc>
                <a:spcPts val="4356"/>
              </a:lnSpc>
            </a:pPr>
            <a:r>
              <a:rPr lang="en-US" sz="3112" dirty="0">
                <a:solidFill>
                  <a:srgbClr val="FFFFFF"/>
                </a:solidFill>
                <a:latin typeface="Fira Code"/>
              </a:rPr>
              <a:t>SUPERVISED BY</a:t>
            </a:r>
          </a:p>
          <a:p>
            <a:pPr algn="ctr">
              <a:lnSpc>
                <a:spcPts val="4356"/>
              </a:lnSpc>
            </a:pPr>
            <a:r>
              <a:rPr lang="en-US" sz="3112" dirty="0">
                <a:solidFill>
                  <a:srgbClr val="FFFFFF"/>
                </a:solidFill>
                <a:latin typeface="Fira Code"/>
              </a:rPr>
              <a:t>Dr S NITHYASELVAKUMARI</a:t>
            </a:r>
          </a:p>
        </p:txBody>
      </p:sp>
      <p:sp>
        <p:nvSpPr>
          <p:cNvPr id="164" name="TextBox 164"/>
          <p:cNvSpPr txBox="1"/>
          <p:nvPr/>
        </p:nvSpPr>
        <p:spPr>
          <a:xfrm>
            <a:off x="13015774" y="7130788"/>
            <a:ext cx="4724494" cy="2600326"/>
          </a:xfrm>
          <a:prstGeom prst="rect">
            <a:avLst/>
          </a:prstGeom>
        </p:spPr>
        <p:txBody>
          <a:bodyPr lIns="0" tIns="0" rIns="0" bIns="0" rtlCol="0" anchor="t">
            <a:spAutoFit/>
          </a:bodyPr>
          <a:lstStyle/>
          <a:p>
            <a:pPr algn="ctr">
              <a:lnSpc>
                <a:spcPts val="4199"/>
              </a:lnSpc>
            </a:pPr>
            <a:r>
              <a:rPr lang="en-US" sz="2999">
                <a:solidFill>
                  <a:srgbClr val="FFFFFF"/>
                </a:solidFill>
                <a:latin typeface="Fira Code"/>
              </a:rPr>
              <a:t>PRESENTED BY</a:t>
            </a:r>
          </a:p>
          <a:p>
            <a:pPr algn="ctr">
              <a:lnSpc>
                <a:spcPts val="4199"/>
              </a:lnSpc>
            </a:pPr>
            <a:r>
              <a:rPr lang="en-US" sz="2999">
                <a:solidFill>
                  <a:srgbClr val="FFFFFF"/>
                </a:solidFill>
                <a:latin typeface="Fira Code"/>
              </a:rPr>
              <a:t>R ARAVINTH </a:t>
            </a:r>
          </a:p>
          <a:p>
            <a:pPr algn="ctr">
              <a:lnSpc>
                <a:spcPts val="4199"/>
              </a:lnSpc>
            </a:pPr>
            <a:r>
              <a:rPr lang="en-US" sz="2999">
                <a:solidFill>
                  <a:srgbClr val="FFFFFF"/>
                </a:solidFill>
                <a:latin typeface="Fira Code"/>
              </a:rPr>
              <a:t> P KAVIN BHARATHI </a:t>
            </a:r>
          </a:p>
          <a:p>
            <a:pPr algn="ctr">
              <a:lnSpc>
                <a:spcPts val="4199"/>
              </a:lnSpc>
            </a:pPr>
            <a:r>
              <a:rPr lang="en-US" sz="2999">
                <a:solidFill>
                  <a:srgbClr val="FFFFFF"/>
                </a:solidFill>
                <a:latin typeface="Fira Code"/>
              </a:rPr>
              <a:t>R RANJITH KUMAR</a:t>
            </a:r>
          </a:p>
          <a:p>
            <a:pPr algn="ctr">
              <a:lnSpc>
                <a:spcPts val="4199"/>
              </a:lnSpc>
            </a:pPr>
            <a:endParaRPr lang="en-US" sz="2999">
              <a:solidFill>
                <a:srgbClr val="FFFFFF"/>
              </a:solidFill>
              <a:latin typeface="Fira Code"/>
            </a:endParaRPr>
          </a:p>
        </p:txBody>
      </p:sp>
      <p:pic>
        <p:nvPicPr>
          <p:cNvPr id="165" name="Picture 16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222254" y="3532343"/>
            <a:ext cx="1968870" cy="2102677"/>
          </a:xfrm>
          <a:prstGeom prst="rect">
            <a:avLst/>
          </a:prstGeom>
        </p:spPr>
      </p:pic>
      <p:pic>
        <p:nvPicPr>
          <p:cNvPr id="166" name="Picture 16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763534" y="1635131"/>
            <a:ext cx="3239727" cy="430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3139192">
            <a:off x="-3846036" y="-367691"/>
            <a:ext cx="6205708" cy="4646524"/>
          </a:xfrm>
          <a:prstGeom prst="rect">
            <a:avLst/>
          </a:prstGeom>
        </p:spPr>
      </p:pic>
      <p:grpSp>
        <p:nvGrpSpPr>
          <p:cNvPr id="4" name="Group 4"/>
          <p:cNvGrpSpPr/>
          <p:nvPr/>
        </p:nvGrpSpPr>
        <p:grpSpPr>
          <a:xfrm>
            <a:off x="2210073" y="-435460"/>
            <a:ext cx="15663576" cy="9814471"/>
            <a:chOff x="0" y="0"/>
            <a:chExt cx="20884767" cy="13085962"/>
          </a:xfrm>
        </p:grpSpPr>
        <p:sp>
          <p:nvSpPr>
            <p:cNvPr id="5" name="TextBox 5"/>
            <p:cNvSpPr txBox="1"/>
            <p:nvPr/>
          </p:nvSpPr>
          <p:spPr>
            <a:xfrm>
              <a:off x="0" y="2294033"/>
              <a:ext cx="20884767" cy="10791928"/>
            </a:xfrm>
            <a:prstGeom prst="rect">
              <a:avLst/>
            </a:prstGeom>
          </p:spPr>
          <p:txBody>
            <a:bodyPr lIns="0" tIns="0" rIns="0" bIns="0" rtlCol="0" anchor="t">
              <a:spAutoFit/>
            </a:bodyPr>
            <a:lstStyle/>
            <a:p>
              <a:pPr>
                <a:lnSpc>
                  <a:spcPts val="4589"/>
                </a:lnSpc>
              </a:pPr>
              <a:r>
                <a:rPr lang="en-US" sz="3278">
                  <a:solidFill>
                    <a:srgbClr val="FFFFFF"/>
                  </a:solidFill>
                  <a:latin typeface="Fira Code"/>
                </a:rPr>
                <a:t>•The plucking triggers the brain cells that includes the hearing parts of your brain regions (auditory systems: cochlea)</a:t>
              </a:r>
            </a:p>
            <a:p>
              <a:pPr>
                <a:lnSpc>
                  <a:spcPts val="4589"/>
                </a:lnSpc>
              </a:pPr>
              <a:endParaRPr lang="en-US" sz="3278">
                <a:solidFill>
                  <a:srgbClr val="FFFFFF"/>
                </a:solidFill>
                <a:latin typeface="Fira Code"/>
              </a:endParaRPr>
            </a:p>
            <a:p>
              <a:pPr>
                <a:lnSpc>
                  <a:spcPts val="4589"/>
                </a:lnSpc>
              </a:pPr>
              <a:r>
                <a:rPr lang="en-US" sz="3278">
                  <a:solidFill>
                    <a:srgbClr val="FFFFFF"/>
                  </a:solidFill>
                  <a:latin typeface="Fira Code"/>
                </a:rPr>
                <a:t>•The Brain decode the pattern in sounds before it decide what the sound is.</a:t>
              </a:r>
            </a:p>
            <a:p>
              <a:pPr>
                <a:lnSpc>
                  <a:spcPts val="4589"/>
                </a:lnSpc>
              </a:pPr>
              <a:endParaRPr lang="en-US" sz="3278">
                <a:solidFill>
                  <a:srgbClr val="FFFFFF"/>
                </a:solidFill>
                <a:latin typeface="Fira Code"/>
              </a:endParaRPr>
            </a:p>
            <a:p>
              <a:pPr>
                <a:lnSpc>
                  <a:spcPts val="4589"/>
                </a:lnSpc>
              </a:pPr>
              <a:r>
                <a:rPr lang="en-US" sz="3278">
                  <a:solidFill>
                    <a:srgbClr val="FFFFFF"/>
                  </a:solidFill>
                  <a:latin typeface="Fira Code"/>
                </a:rPr>
                <a:t>It seems that the brain takes a song and translates it into it's own neurosymphony-sending electrical impulses to various parts of your brain. It sounds almost as though we store various different patterns of these impulses in our brains and when the same pattern of sounds matches a pattern of impulses, it triggers a set of images</a:t>
              </a:r>
            </a:p>
            <a:p>
              <a:pPr>
                <a:lnSpc>
                  <a:spcPts val="4589"/>
                </a:lnSpc>
              </a:pPr>
              <a:endParaRPr lang="en-US" sz="3278">
                <a:solidFill>
                  <a:srgbClr val="FFFFFF"/>
                </a:solidFill>
                <a:latin typeface="Fira Code"/>
              </a:endParaRPr>
            </a:p>
          </p:txBody>
        </p:sp>
        <p:sp>
          <p:nvSpPr>
            <p:cNvPr id="6" name="TextBox 6"/>
            <p:cNvSpPr txBox="1"/>
            <p:nvPr/>
          </p:nvSpPr>
          <p:spPr>
            <a:xfrm>
              <a:off x="0" y="-28575"/>
              <a:ext cx="20884767" cy="849184"/>
            </a:xfrm>
            <a:prstGeom prst="rect">
              <a:avLst/>
            </a:prstGeom>
          </p:spPr>
          <p:txBody>
            <a:bodyPr lIns="0" tIns="0" rIns="0" bIns="0" rtlCol="0" anchor="t">
              <a:spAutoFit/>
            </a:bodyPr>
            <a:lstStyle/>
            <a:p>
              <a:pPr>
                <a:lnSpc>
                  <a:spcPts val="5258"/>
                </a:lnSpc>
              </a:pPr>
              <a:endParaRPr/>
            </a:p>
          </p:txBody>
        </p:sp>
      </p:grpSp>
      <p:pic>
        <p:nvPicPr>
          <p:cNvPr id="7" name="Picture 7"/>
          <p:cNvPicPr>
            <a:picLocks noChangeAspect="1"/>
          </p:cNvPicPr>
          <p:nvPr/>
        </p:nvPicPr>
        <p:blipFill>
          <a:blip r:embed="rId4"/>
          <a:srcRect/>
          <a:stretch>
            <a:fillRect/>
          </a:stretch>
        </p:blipFill>
        <p:spPr>
          <a:xfrm>
            <a:off x="-2326038" y="4802304"/>
            <a:ext cx="4144076" cy="4455996"/>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9753">
            <a:off x="17521806" y="7055935"/>
            <a:ext cx="2528237" cy="1425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249984">
            <a:off x="5242247" y="3041821"/>
            <a:ext cx="674579" cy="111752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994019">
            <a:off x="2529208" y="6099413"/>
            <a:ext cx="499476" cy="827445"/>
          </a:xfrm>
          <a:prstGeom prst="rect">
            <a:avLst/>
          </a:prstGeom>
        </p:spPr>
      </p:pic>
      <p:pic>
        <p:nvPicPr>
          <p:cNvPr id="5" name="Picture 5"/>
          <p:cNvPicPr>
            <a:picLocks noChangeAspect="1"/>
          </p:cNvPicPr>
          <p:nvPr/>
        </p:nvPicPr>
        <p:blipFill>
          <a:blip r:embed="rId5"/>
          <a:srcRect/>
          <a:stretch>
            <a:fillRect/>
          </a:stretch>
        </p:blipFill>
        <p:spPr>
          <a:xfrm>
            <a:off x="-784500" y="-1003300"/>
            <a:ext cx="4936784" cy="4307344"/>
          </a:xfrm>
          <a:prstGeom prst="rect">
            <a:avLst/>
          </a:prstGeom>
        </p:spPr>
      </p:pic>
      <p:pic>
        <p:nvPicPr>
          <p:cNvPr id="6" name="Picture 6"/>
          <p:cNvPicPr>
            <a:picLocks noChangeAspect="1"/>
          </p:cNvPicPr>
          <p:nvPr/>
        </p:nvPicPr>
        <p:blipFill>
          <a:blip r:embed="rId6"/>
          <a:srcRect/>
          <a:stretch>
            <a:fillRect/>
          </a:stretch>
        </p:blipFill>
        <p:spPr>
          <a:xfrm>
            <a:off x="15031571" y="5721539"/>
            <a:ext cx="3780494" cy="4933761"/>
          </a:xfrm>
          <a:prstGeom prst="rect">
            <a:avLst/>
          </a:prstGeom>
        </p:spPr>
      </p:pic>
      <p:sp>
        <p:nvSpPr>
          <p:cNvPr id="7" name="TextBox 7"/>
          <p:cNvSpPr txBox="1"/>
          <p:nvPr/>
        </p:nvSpPr>
        <p:spPr>
          <a:xfrm>
            <a:off x="8680970" y="1374065"/>
            <a:ext cx="9441845" cy="8063437"/>
          </a:xfrm>
          <a:prstGeom prst="rect">
            <a:avLst/>
          </a:prstGeom>
        </p:spPr>
        <p:txBody>
          <a:bodyPr lIns="0" tIns="0" rIns="0" bIns="0" rtlCol="0" anchor="t">
            <a:spAutoFit/>
          </a:bodyPr>
          <a:lstStyle/>
          <a:p>
            <a:pPr>
              <a:lnSpc>
                <a:spcPts val="3613"/>
              </a:lnSpc>
            </a:pPr>
            <a:r>
              <a:rPr lang="en-US" sz="2581">
                <a:solidFill>
                  <a:srgbClr val="FFFFFF"/>
                </a:solidFill>
                <a:latin typeface="Fira Code"/>
              </a:rPr>
              <a:t>MUSIC</a:t>
            </a:r>
          </a:p>
          <a:p>
            <a:pPr>
              <a:lnSpc>
                <a:spcPts val="3613"/>
              </a:lnSpc>
            </a:pPr>
            <a:r>
              <a:rPr lang="en-US" sz="2581">
                <a:solidFill>
                  <a:srgbClr val="FFFFFF"/>
                </a:solidFill>
                <a:latin typeface="Fira Code"/>
              </a:rPr>
              <a:t>– stimulates and utilizes most parts of the brain</a:t>
            </a:r>
          </a:p>
          <a:p>
            <a:pPr>
              <a:lnSpc>
                <a:spcPts val="3613"/>
              </a:lnSpc>
            </a:pPr>
            <a:r>
              <a:rPr lang="en-US" sz="2581">
                <a:solidFill>
                  <a:srgbClr val="FFFFFF"/>
                </a:solidFill>
                <a:latin typeface="Fira Code"/>
              </a:rPr>
              <a:t>–Music and art involves both right and left hemispheres of the brain because while one codifies lyrics the other tackles melody. </a:t>
            </a:r>
          </a:p>
          <a:p>
            <a:pPr>
              <a:lnSpc>
                <a:spcPts val="3613"/>
              </a:lnSpc>
            </a:pPr>
            <a:r>
              <a:rPr lang="en-US" sz="2581">
                <a:solidFill>
                  <a:srgbClr val="FFFFFF"/>
                </a:solidFill>
                <a:latin typeface="Fira Code"/>
              </a:rPr>
              <a:t>–Thus, the human brain shows specialization and large scale involvement in music</a:t>
            </a:r>
          </a:p>
          <a:p>
            <a:pPr>
              <a:lnSpc>
                <a:spcPts val="3613"/>
              </a:lnSpc>
            </a:pPr>
            <a:endParaRPr lang="en-US" sz="2581">
              <a:solidFill>
                <a:srgbClr val="FFFFFF"/>
              </a:solidFill>
              <a:latin typeface="Fira Code"/>
            </a:endParaRPr>
          </a:p>
          <a:p>
            <a:pPr>
              <a:lnSpc>
                <a:spcPts val="3613"/>
              </a:lnSpc>
            </a:pPr>
            <a:r>
              <a:rPr lang="en-US" sz="2581">
                <a:solidFill>
                  <a:srgbClr val="FFFFFF"/>
                </a:solidFill>
                <a:latin typeface="Fira Code"/>
              </a:rPr>
              <a:t>INFLUNCE</a:t>
            </a:r>
          </a:p>
          <a:p>
            <a:pPr>
              <a:lnSpc>
                <a:spcPts val="3613"/>
              </a:lnSpc>
            </a:pPr>
            <a:r>
              <a:rPr lang="en-US" sz="2581">
                <a:solidFill>
                  <a:srgbClr val="FFFFFF"/>
                </a:solidFill>
                <a:latin typeface="Fira Code"/>
              </a:rPr>
              <a:t>•Alter heart rate</a:t>
            </a:r>
          </a:p>
          <a:p>
            <a:pPr>
              <a:lnSpc>
                <a:spcPts val="3613"/>
              </a:lnSpc>
            </a:pPr>
            <a:r>
              <a:rPr lang="en-US" sz="2581">
                <a:solidFill>
                  <a:srgbClr val="FFFFFF"/>
                </a:solidFill>
                <a:latin typeface="Fira Code"/>
              </a:rPr>
              <a:t>•Breathing</a:t>
            </a:r>
          </a:p>
          <a:p>
            <a:pPr>
              <a:lnSpc>
                <a:spcPts val="3613"/>
              </a:lnSpc>
            </a:pPr>
            <a:r>
              <a:rPr lang="en-US" sz="2581">
                <a:solidFill>
                  <a:srgbClr val="FFFFFF"/>
                </a:solidFill>
                <a:latin typeface="Fira Code"/>
              </a:rPr>
              <a:t>•Blood pressure</a:t>
            </a:r>
          </a:p>
          <a:p>
            <a:pPr>
              <a:lnSpc>
                <a:spcPts val="3613"/>
              </a:lnSpc>
            </a:pPr>
            <a:r>
              <a:rPr lang="en-US" sz="2581">
                <a:solidFill>
                  <a:srgbClr val="FFFFFF"/>
                </a:solidFill>
                <a:latin typeface="Fira Code"/>
              </a:rPr>
              <a:t>•Pain threshold</a:t>
            </a:r>
          </a:p>
          <a:p>
            <a:pPr>
              <a:lnSpc>
                <a:spcPts val="3613"/>
              </a:lnSpc>
            </a:pPr>
            <a:r>
              <a:rPr lang="en-US" sz="2581">
                <a:solidFill>
                  <a:srgbClr val="FFFFFF"/>
                </a:solidFill>
                <a:latin typeface="Fira Code"/>
              </a:rPr>
              <a:t>•Muscle movements</a:t>
            </a:r>
          </a:p>
          <a:p>
            <a:pPr>
              <a:lnSpc>
                <a:spcPts val="3613"/>
              </a:lnSpc>
            </a:pPr>
            <a:endParaRPr lang="en-US" sz="2581">
              <a:solidFill>
                <a:srgbClr val="FFFFFF"/>
              </a:solidFill>
              <a:latin typeface="Fira Code"/>
            </a:endParaRPr>
          </a:p>
          <a:p>
            <a:pPr>
              <a:lnSpc>
                <a:spcPts val="3613"/>
              </a:lnSpc>
            </a:pPr>
            <a:endParaRPr lang="en-US" sz="2581">
              <a:solidFill>
                <a:srgbClr val="FFFFFF"/>
              </a:solidFill>
              <a:latin typeface="Fira Code"/>
            </a:endParaRPr>
          </a:p>
          <a:p>
            <a:pPr>
              <a:lnSpc>
                <a:spcPts val="3613"/>
              </a:lnSpc>
            </a:pPr>
            <a:r>
              <a:rPr lang="en-US" sz="2581">
                <a:solidFill>
                  <a:srgbClr val="FFFFFF"/>
                </a:solidFill>
                <a:latin typeface="Fira Code"/>
              </a:rPr>
              <a:t> </a:t>
            </a:r>
          </a:p>
        </p:txBody>
      </p:sp>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3482744" y="4809479"/>
            <a:ext cx="3399426" cy="1742978"/>
          </a:xfrm>
          <a:prstGeom prst="rect">
            <a:avLst/>
          </a:prstGeom>
        </p:spPr>
      </p:pic>
      <p:sp>
        <p:nvSpPr>
          <p:cNvPr id="9" name="TextBox 9"/>
          <p:cNvSpPr txBox="1"/>
          <p:nvPr/>
        </p:nvSpPr>
        <p:spPr>
          <a:xfrm>
            <a:off x="724978" y="4175922"/>
            <a:ext cx="7809857" cy="1995931"/>
          </a:xfrm>
          <a:prstGeom prst="rect">
            <a:avLst/>
          </a:prstGeom>
        </p:spPr>
        <p:txBody>
          <a:bodyPr lIns="0" tIns="0" rIns="0" bIns="0" rtlCol="0" anchor="t">
            <a:spAutoFit/>
          </a:bodyPr>
          <a:lstStyle/>
          <a:p>
            <a:pPr algn="ctr">
              <a:lnSpc>
                <a:spcPts val="7799"/>
              </a:lnSpc>
            </a:pPr>
            <a:r>
              <a:rPr lang="en-US" sz="6499" spc="649" dirty="0">
                <a:solidFill>
                  <a:srgbClr val="FFFFFF"/>
                </a:solidFill>
                <a:latin typeface="Fira Code"/>
              </a:rPr>
              <a:t>MUSIC AND ITS INFLUENCE</a:t>
            </a:r>
          </a:p>
        </p:txBody>
      </p:sp>
      <p:sp>
        <p:nvSpPr>
          <p:cNvPr id="10" name="TextBox 10"/>
          <p:cNvSpPr txBox="1"/>
          <p:nvPr/>
        </p:nvSpPr>
        <p:spPr>
          <a:xfrm>
            <a:off x="1028700" y="8958580"/>
            <a:ext cx="4550836" cy="312137"/>
          </a:xfrm>
          <a:prstGeom prst="rect">
            <a:avLst/>
          </a:prstGeom>
        </p:spPr>
        <p:txBody>
          <a:bodyPr lIns="0" tIns="0" rIns="0" bIns="0" rtlCol="0" anchor="t">
            <a:spAutoFit/>
          </a:bodyPr>
          <a:lstStyle/>
          <a:p>
            <a:pPr>
              <a:lnSpc>
                <a:spcPts val="2469"/>
              </a:lnSpc>
            </a:pPr>
            <a:endParaRPr lang="en-US" sz="1899" u="sng" dirty="0">
              <a:solidFill>
                <a:srgbClr val="FFFFFF"/>
              </a:solidFill>
              <a:latin typeface="Fira Cod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sp>
        <p:nvSpPr>
          <p:cNvPr id="3" name="TextBox 3"/>
          <p:cNvSpPr txBox="1"/>
          <p:nvPr/>
        </p:nvSpPr>
        <p:spPr>
          <a:xfrm>
            <a:off x="8612434" y="780733"/>
            <a:ext cx="9137309" cy="7957416"/>
          </a:xfrm>
          <a:prstGeom prst="rect">
            <a:avLst/>
          </a:prstGeom>
        </p:spPr>
        <p:txBody>
          <a:bodyPr lIns="0" tIns="0" rIns="0" bIns="0" rtlCol="0" anchor="t">
            <a:spAutoFit/>
          </a:bodyPr>
          <a:lstStyle/>
          <a:p>
            <a:pPr>
              <a:lnSpc>
                <a:spcPts val="5202"/>
              </a:lnSpc>
            </a:pPr>
            <a:endParaRPr dirty="0"/>
          </a:p>
          <a:p>
            <a:pPr>
              <a:lnSpc>
                <a:spcPts val="5202"/>
              </a:lnSpc>
            </a:pPr>
            <a:endParaRPr dirty="0"/>
          </a:p>
          <a:p>
            <a:pPr>
              <a:lnSpc>
                <a:spcPts val="5202"/>
              </a:lnSpc>
            </a:pPr>
            <a:r>
              <a:rPr lang="en-US" sz="3715" dirty="0">
                <a:solidFill>
                  <a:srgbClr val="FFFFFF"/>
                </a:solidFill>
                <a:latin typeface="Fira Code"/>
              </a:rPr>
              <a:t>•Different Networks of neurons  are activated depending on whether a person is listening or performing music.</a:t>
            </a:r>
          </a:p>
          <a:p>
            <a:pPr>
              <a:lnSpc>
                <a:spcPts val="5202"/>
              </a:lnSpc>
            </a:pPr>
            <a:endParaRPr lang="en-US" sz="3715" dirty="0">
              <a:solidFill>
                <a:srgbClr val="FFFFFF"/>
              </a:solidFill>
              <a:latin typeface="Fira Code"/>
            </a:endParaRPr>
          </a:p>
          <a:p>
            <a:pPr>
              <a:lnSpc>
                <a:spcPts val="5202"/>
              </a:lnSpc>
            </a:pPr>
            <a:r>
              <a:rPr lang="en-US" sz="3715" dirty="0">
                <a:solidFill>
                  <a:srgbClr val="FFFFFF"/>
                </a:solidFill>
                <a:latin typeface="Fira Code"/>
              </a:rPr>
              <a:t>•Music stimulates specific regions of the brain responsible for </a:t>
            </a:r>
            <a:r>
              <a:rPr lang="en-US" sz="3715" dirty="0" err="1">
                <a:solidFill>
                  <a:srgbClr val="FFFFFF"/>
                </a:solidFill>
                <a:latin typeface="Fira Code"/>
              </a:rPr>
              <a:t>memory,motor</a:t>
            </a:r>
            <a:r>
              <a:rPr lang="en-US" sz="3715" dirty="0">
                <a:solidFill>
                  <a:srgbClr val="FFFFFF"/>
                </a:solidFill>
                <a:latin typeface="Fira Code"/>
              </a:rPr>
              <a:t> control, timing and language.</a:t>
            </a:r>
          </a:p>
          <a:p>
            <a:pPr>
              <a:lnSpc>
                <a:spcPts val="5902"/>
              </a:lnSpc>
            </a:pPr>
            <a:r>
              <a:rPr lang="en-US" sz="4215" dirty="0">
                <a:solidFill>
                  <a:srgbClr val="FFFFFF"/>
                </a:solidFill>
                <a:latin typeface="Fira Code"/>
              </a:rPr>
              <a:t> </a:t>
            </a:r>
          </a:p>
        </p:txBody>
      </p:sp>
      <p:pic>
        <p:nvPicPr>
          <p:cNvPr id="4" name="Picture 4"/>
          <p:cNvPicPr>
            <a:picLocks noChangeAspect="1"/>
          </p:cNvPicPr>
          <p:nvPr/>
        </p:nvPicPr>
        <p:blipFill>
          <a:blip r:embed="rId3"/>
          <a:srcRect/>
          <a:stretch>
            <a:fillRect/>
          </a:stretch>
        </p:blipFill>
        <p:spPr>
          <a:xfrm rot="-3139192">
            <a:off x="-2852826" y="-1140905"/>
            <a:ext cx="6205708" cy="4646524"/>
          </a:xfrm>
          <a:prstGeom prst="rect">
            <a:avLst/>
          </a:prstGeom>
        </p:spPr>
      </p:pic>
      <p:pic>
        <p:nvPicPr>
          <p:cNvPr id="5" name="Picture 5"/>
          <p:cNvPicPr>
            <a:picLocks noChangeAspect="1"/>
          </p:cNvPicPr>
          <p:nvPr/>
        </p:nvPicPr>
        <p:blipFill>
          <a:blip r:embed="rId4"/>
          <a:srcRect/>
          <a:stretch>
            <a:fillRect/>
          </a:stretch>
        </p:blipFill>
        <p:spPr>
          <a:xfrm>
            <a:off x="-2326038" y="4802304"/>
            <a:ext cx="4144076" cy="4455996"/>
          </a:xfrm>
          <a:prstGeom prst="rect">
            <a:avLst/>
          </a:prstGeom>
        </p:spPr>
      </p:pic>
      <p:sp>
        <p:nvSpPr>
          <p:cNvPr id="6" name="TextBox 6"/>
          <p:cNvSpPr txBox="1"/>
          <p:nvPr/>
        </p:nvSpPr>
        <p:spPr>
          <a:xfrm>
            <a:off x="1279403" y="3969161"/>
            <a:ext cx="7269183" cy="1995931"/>
          </a:xfrm>
          <a:prstGeom prst="rect">
            <a:avLst/>
          </a:prstGeom>
        </p:spPr>
        <p:txBody>
          <a:bodyPr lIns="0" tIns="0" rIns="0" bIns="0" rtlCol="0" anchor="t">
            <a:spAutoFit/>
          </a:bodyPr>
          <a:lstStyle/>
          <a:p>
            <a:pPr algn="ctr">
              <a:lnSpc>
                <a:spcPts val="7799"/>
              </a:lnSpc>
            </a:pPr>
            <a:r>
              <a:rPr lang="en-US" sz="6499" spc="649" dirty="0">
                <a:solidFill>
                  <a:srgbClr val="FFFFFF"/>
                </a:solidFill>
                <a:latin typeface="Fira Code"/>
              </a:rPr>
              <a:t>THE BIOLOGY OF MUSIC</a:t>
            </a: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1316377" flipV="1">
            <a:off x="5003269" y="5870942"/>
            <a:ext cx="3718150" cy="716589"/>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9753">
            <a:off x="11754609" y="8269099"/>
            <a:ext cx="2528237" cy="1425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30516" y="6108324"/>
            <a:ext cx="6925440" cy="5855144"/>
          </a:xfrm>
          <a:prstGeom prst="rect">
            <a:avLst/>
          </a:prstGeom>
        </p:spPr>
      </p:pic>
      <p:grpSp>
        <p:nvGrpSpPr>
          <p:cNvPr id="4" name="Group 4"/>
          <p:cNvGrpSpPr/>
          <p:nvPr/>
        </p:nvGrpSpPr>
        <p:grpSpPr>
          <a:xfrm>
            <a:off x="4296835" y="3721617"/>
            <a:ext cx="9694331" cy="4989650"/>
            <a:chOff x="0" y="-47625"/>
            <a:chExt cx="7313543" cy="3764264"/>
          </a:xfrm>
        </p:grpSpPr>
        <p:sp>
          <p:nvSpPr>
            <p:cNvPr id="5" name="Freeform 5"/>
            <p:cNvSpPr/>
            <p:nvPr/>
          </p:nvSpPr>
          <p:spPr>
            <a:xfrm>
              <a:off x="0" y="0"/>
              <a:ext cx="7313543" cy="3716639"/>
            </a:xfrm>
            <a:custGeom>
              <a:avLst/>
              <a:gdLst/>
              <a:ahLst/>
              <a:cxnLst/>
              <a:rect l="l" t="t" r="r" b="b"/>
              <a:pathLst>
                <a:path w="7313543" h="3716639">
                  <a:moveTo>
                    <a:pt x="23958" y="0"/>
                  </a:moveTo>
                  <a:lnTo>
                    <a:pt x="7289585" y="0"/>
                  </a:lnTo>
                  <a:cubicBezTo>
                    <a:pt x="7295938" y="0"/>
                    <a:pt x="7302033" y="2524"/>
                    <a:pt x="7306525" y="7017"/>
                  </a:cubicBezTo>
                  <a:cubicBezTo>
                    <a:pt x="7311019" y="11510"/>
                    <a:pt x="7313543" y="17604"/>
                    <a:pt x="7313543" y="23958"/>
                  </a:cubicBezTo>
                  <a:lnTo>
                    <a:pt x="7313543" y="3692681"/>
                  </a:lnTo>
                  <a:cubicBezTo>
                    <a:pt x="7313543" y="3705913"/>
                    <a:pt x="7302816" y="3716639"/>
                    <a:pt x="7289585" y="3716639"/>
                  </a:cubicBezTo>
                  <a:lnTo>
                    <a:pt x="23958" y="3716639"/>
                  </a:lnTo>
                  <a:cubicBezTo>
                    <a:pt x="17604" y="3716639"/>
                    <a:pt x="11510" y="3714115"/>
                    <a:pt x="7017" y="3709622"/>
                  </a:cubicBezTo>
                  <a:cubicBezTo>
                    <a:pt x="2524" y="3705129"/>
                    <a:pt x="0" y="3699035"/>
                    <a:pt x="0" y="3692681"/>
                  </a:cubicBezTo>
                  <a:lnTo>
                    <a:pt x="0" y="23958"/>
                  </a:lnTo>
                  <a:cubicBezTo>
                    <a:pt x="0" y="10726"/>
                    <a:pt x="10726" y="0"/>
                    <a:pt x="23958" y="0"/>
                  </a:cubicBezTo>
                  <a:close/>
                </a:path>
              </a:pathLst>
            </a:custGeom>
            <a:solidFill>
              <a:srgbClr val="FFFFFF"/>
            </a:solidFill>
            <a:ln>
              <a:noFill/>
            </a:ln>
          </p:spPr>
        </p:sp>
        <p:sp>
          <p:nvSpPr>
            <p:cNvPr id="6" name="TextBox 6"/>
            <p:cNvSpPr txBox="1"/>
            <p:nvPr/>
          </p:nvSpPr>
          <p:spPr>
            <a:xfrm>
              <a:off x="0" y="-47625"/>
              <a:ext cx="7313542" cy="3716639"/>
            </a:xfrm>
            <a:prstGeom prst="rect">
              <a:avLst/>
            </a:prstGeom>
          </p:spPr>
          <p:txBody>
            <a:bodyPr lIns="254000" tIns="254000" rIns="254000" bIns="254000" rtlCol="0" anchor="ctr"/>
            <a:lstStyle/>
            <a:p>
              <a:pPr algn="ctr">
                <a:lnSpc>
                  <a:spcPts val="2520"/>
                </a:lnSpc>
              </a:pPr>
              <a:endParaRPr dirty="0"/>
            </a:p>
            <a:p>
              <a:pPr algn="just">
                <a:lnSpc>
                  <a:spcPts val="2799"/>
                </a:lnSpc>
              </a:pPr>
              <a:r>
                <a:rPr lang="en-US" sz="1999" dirty="0">
                  <a:solidFill>
                    <a:srgbClr val="000000"/>
                  </a:solidFill>
                  <a:latin typeface="Fira Code"/>
                </a:rPr>
                <a:t>•From the survey results we observed the following:</a:t>
              </a:r>
            </a:p>
            <a:p>
              <a:pPr algn="just">
                <a:lnSpc>
                  <a:spcPts val="2799"/>
                </a:lnSpc>
              </a:pPr>
              <a:r>
                <a:rPr lang="en-US" sz="1999" dirty="0">
                  <a:solidFill>
                    <a:srgbClr val="000000"/>
                  </a:solidFill>
                  <a:latin typeface="Fira Code"/>
                </a:rPr>
                <a:t>• Music influences people’s minds and </a:t>
              </a:r>
              <a:r>
                <a:rPr lang="en-US" sz="1999" dirty="0" err="1">
                  <a:solidFill>
                    <a:srgbClr val="000000"/>
                  </a:solidFill>
                  <a:latin typeface="Fira Code"/>
                </a:rPr>
                <a:t>behaviour</a:t>
              </a:r>
              <a:r>
                <a:rPr lang="en-US" sz="1999" dirty="0">
                  <a:solidFill>
                    <a:srgbClr val="000000"/>
                  </a:solidFill>
                  <a:latin typeface="Fira Code"/>
                </a:rPr>
                <a:t>. A previous study conducted by reference showed the same.</a:t>
              </a:r>
            </a:p>
            <a:p>
              <a:pPr algn="just">
                <a:lnSpc>
                  <a:spcPts val="2799"/>
                </a:lnSpc>
              </a:pPr>
              <a:r>
                <a:rPr lang="en-US" sz="1999" dirty="0">
                  <a:solidFill>
                    <a:srgbClr val="000000"/>
                  </a:solidFill>
                  <a:latin typeface="Fira Code"/>
                </a:rPr>
                <a:t>•Most people would prefer classical music.</a:t>
              </a:r>
            </a:p>
            <a:p>
              <a:pPr algn="just">
                <a:lnSpc>
                  <a:spcPts val="2799"/>
                </a:lnSpc>
              </a:pPr>
              <a:r>
                <a:rPr lang="en-US" sz="1999" dirty="0">
                  <a:solidFill>
                    <a:srgbClr val="000000"/>
                  </a:solidFill>
                  <a:latin typeface="Fira Code"/>
                </a:rPr>
                <a:t>•Most people are interested in listening to music but not interested in playing instruments.</a:t>
              </a:r>
            </a:p>
            <a:p>
              <a:pPr algn="just">
                <a:lnSpc>
                  <a:spcPts val="2799"/>
                </a:lnSpc>
              </a:pPr>
              <a:r>
                <a:rPr lang="en-US" sz="1999" dirty="0">
                  <a:solidFill>
                    <a:srgbClr val="000000"/>
                  </a:solidFill>
                  <a:latin typeface="Fira Code"/>
                </a:rPr>
                <a:t>•Most of them feel music is therapeutic and can reduce the patient’s anxiety level, thereby improving mood and reducing the response to psychological depression.</a:t>
              </a:r>
            </a:p>
            <a:p>
              <a:pPr algn="just">
                <a:lnSpc>
                  <a:spcPts val="2799"/>
                </a:lnSpc>
              </a:pPr>
              <a:r>
                <a:rPr lang="en-US" sz="1999" dirty="0">
                  <a:solidFill>
                    <a:srgbClr val="000000"/>
                  </a:solidFill>
                  <a:latin typeface="Fira Code"/>
                </a:rPr>
                <a:t> </a:t>
              </a:r>
            </a:p>
          </p:txBody>
        </p:sp>
      </p:grpSp>
      <p:grpSp>
        <p:nvGrpSpPr>
          <p:cNvPr id="7" name="Group 7"/>
          <p:cNvGrpSpPr/>
          <p:nvPr/>
        </p:nvGrpSpPr>
        <p:grpSpPr>
          <a:xfrm>
            <a:off x="12449607" y="2028622"/>
            <a:ext cx="1083314" cy="717095"/>
            <a:chOff x="0" y="0"/>
            <a:chExt cx="1444419" cy="956126"/>
          </a:xfrm>
        </p:grpSpPr>
        <p:grpSp>
          <p:nvGrpSpPr>
            <p:cNvPr id="8" name="Group 8"/>
            <p:cNvGrpSpPr/>
            <p:nvPr/>
          </p:nvGrpSpPr>
          <p:grpSpPr>
            <a:xfrm>
              <a:off x="0" y="0"/>
              <a:ext cx="1444419" cy="956126"/>
              <a:chOff x="0" y="0"/>
              <a:chExt cx="2576015" cy="1705181"/>
            </a:xfrm>
          </p:grpSpPr>
          <p:sp>
            <p:nvSpPr>
              <p:cNvPr id="9" name="Freeform 9"/>
              <p:cNvSpPr/>
              <p:nvPr/>
            </p:nvSpPr>
            <p:spPr>
              <a:xfrm>
                <a:off x="41910" y="43180"/>
                <a:ext cx="2527755" cy="1656921"/>
              </a:xfrm>
              <a:custGeom>
                <a:avLst/>
                <a:gdLst/>
                <a:ahLst/>
                <a:cxnLst/>
                <a:rect l="l" t="t" r="r" b="b"/>
                <a:pathLst>
                  <a:path w="2527755" h="1656921">
                    <a:moveTo>
                      <a:pt x="0" y="0"/>
                    </a:moveTo>
                    <a:lnTo>
                      <a:pt x="2527755" y="0"/>
                    </a:lnTo>
                    <a:lnTo>
                      <a:pt x="2527755" y="1656921"/>
                    </a:lnTo>
                    <a:lnTo>
                      <a:pt x="0" y="1656921"/>
                    </a:lnTo>
                    <a:close/>
                  </a:path>
                </a:pathLst>
              </a:custGeom>
              <a:solidFill>
                <a:srgbClr val="000000"/>
              </a:solidFill>
            </p:spPr>
          </p:sp>
          <p:sp>
            <p:nvSpPr>
              <p:cNvPr id="10" name="Freeform 10"/>
              <p:cNvSpPr/>
              <p:nvPr/>
            </p:nvSpPr>
            <p:spPr>
              <a:xfrm>
                <a:off x="35560" y="35560"/>
                <a:ext cx="2540455" cy="1669621"/>
              </a:xfrm>
              <a:custGeom>
                <a:avLst/>
                <a:gdLst/>
                <a:ahLst/>
                <a:cxnLst/>
                <a:rect l="l" t="t" r="r" b="b"/>
                <a:pathLst>
                  <a:path w="2540455" h="1669621">
                    <a:moveTo>
                      <a:pt x="2540455" y="1669621"/>
                    </a:moveTo>
                    <a:lnTo>
                      <a:pt x="0" y="1669621"/>
                    </a:lnTo>
                    <a:lnTo>
                      <a:pt x="0" y="0"/>
                    </a:lnTo>
                    <a:lnTo>
                      <a:pt x="2540455" y="0"/>
                    </a:lnTo>
                    <a:lnTo>
                      <a:pt x="2540455" y="1669621"/>
                    </a:lnTo>
                    <a:close/>
                    <a:moveTo>
                      <a:pt x="12700" y="1656921"/>
                    </a:moveTo>
                    <a:lnTo>
                      <a:pt x="2527755" y="1656921"/>
                    </a:lnTo>
                    <a:lnTo>
                      <a:pt x="2527755" y="12700"/>
                    </a:lnTo>
                    <a:lnTo>
                      <a:pt x="12700" y="12700"/>
                    </a:lnTo>
                    <a:lnTo>
                      <a:pt x="12700" y="1656921"/>
                    </a:lnTo>
                    <a:close/>
                  </a:path>
                </a:pathLst>
              </a:custGeom>
              <a:solidFill>
                <a:srgbClr val="000000"/>
              </a:solidFill>
            </p:spPr>
          </p:sp>
          <p:sp>
            <p:nvSpPr>
              <p:cNvPr id="11" name="Freeform 11"/>
              <p:cNvSpPr/>
              <p:nvPr/>
            </p:nvSpPr>
            <p:spPr>
              <a:xfrm>
                <a:off x="0" y="0"/>
                <a:ext cx="2527755" cy="1656921"/>
              </a:xfrm>
              <a:custGeom>
                <a:avLst/>
                <a:gdLst/>
                <a:ahLst/>
                <a:cxnLst/>
                <a:rect l="l" t="t" r="r" b="b"/>
                <a:pathLst>
                  <a:path w="2527755" h="1656921">
                    <a:moveTo>
                      <a:pt x="0" y="0"/>
                    </a:moveTo>
                    <a:lnTo>
                      <a:pt x="2527755" y="0"/>
                    </a:lnTo>
                    <a:lnTo>
                      <a:pt x="2527755" y="1656921"/>
                    </a:lnTo>
                    <a:lnTo>
                      <a:pt x="0" y="1656921"/>
                    </a:lnTo>
                    <a:close/>
                  </a:path>
                </a:pathLst>
              </a:custGeom>
              <a:solidFill>
                <a:srgbClr val="FFFFFF"/>
              </a:solidFill>
            </p:spPr>
          </p:sp>
        </p:grpSp>
        <p:sp>
          <p:nvSpPr>
            <p:cNvPr id="12" name="TextBox 12"/>
            <p:cNvSpPr txBox="1"/>
            <p:nvPr/>
          </p:nvSpPr>
          <p:spPr>
            <a:xfrm>
              <a:off x="153536" y="-17813"/>
              <a:ext cx="1137346" cy="906027"/>
            </a:xfrm>
            <a:prstGeom prst="rect">
              <a:avLst/>
            </a:prstGeom>
          </p:spPr>
          <p:txBody>
            <a:bodyPr lIns="0" tIns="0" rIns="0" bIns="0" rtlCol="0" anchor="t">
              <a:spAutoFit/>
            </a:bodyPr>
            <a:lstStyle/>
            <a:p>
              <a:pPr algn="ctr">
                <a:lnSpc>
                  <a:spcPts val="5698"/>
                </a:lnSpc>
                <a:spcBef>
                  <a:spcPct val="0"/>
                </a:spcBef>
              </a:pPr>
              <a:r>
                <a:rPr lang="en-US" sz="4070">
                  <a:solidFill>
                    <a:srgbClr val="000000"/>
                  </a:solidFill>
                  <a:latin typeface="Bernoru Expanded"/>
                </a:rPr>
                <a:t>N</a:t>
              </a:r>
            </a:p>
          </p:txBody>
        </p:sp>
      </p:grpSp>
      <p:grpSp>
        <p:nvGrpSpPr>
          <p:cNvPr id="13" name="Group 13"/>
          <p:cNvGrpSpPr/>
          <p:nvPr/>
        </p:nvGrpSpPr>
        <p:grpSpPr>
          <a:xfrm>
            <a:off x="9634274" y="1982295"/>
            <a:ext cx="575737" cy="779919"/>
            <a:chOff x="0" y="0"/>
            <a:chExt cx="767650" cy="1039893"/>
          </a:xfrm>
        </p:grpSpPr>
        <p:grpSp>
          <p:nvGrpSpPr>
            <p:cNvPr id="14" name="Group 14"/>
            <p:cNvGrpSpPr/>
            <p:nvPr/>
          </p:nvGrpSpPr>
          <p:grpSpPr>
            <a:xfrm>
              <a:off x="0" y="0"/>
              <a:ext cx="767650" cy="1039893"/>
              <a:chOff x="0" y="0"/>
              <a:chExt cx="1297325" cy="1757414"/>
            </a:xfrm>
          </p:grpSpPr>
          <p:sp>
            <p:nvSpPr>
              <p:cNvPr id="15" name="Freeform 15"/>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16" name="Freeform 16"/>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17" name="Freeform 17"/>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18" name="TextBox 18"/>
            <p:cNvSpPr txBox="1"/>
            <p:nvPr/>
          </p:nvSpPr>
          <p:spPr>
            <a:xfrm>
              <a:off x="94615" y="33115"/>
              <a:ext cx="578420" cy="897462"/>
            </a:xfrm>
            <a:prstGeom prst="rect">
              <a:avLst/>
            </a:prstGeom>
          </p:spPr>
          <p:txBody>
            <a:bodyPr lIns="0" tIns="0" rIns="0" bIns="0" rtlCol="0" anchor="t">
              <a:spAutoFit/>
            </a:bodyPr>
            <a:lstStyle/>
            <a:p>
              <a:pPr algn="ctr">
                <a:lnSpc>
                  <a:spcPts val="5658"/>
                </a:lnSpc>
                <a:spcBef>
                  <a:spcPct val="0"/>
                </a:spcBef>
              </a:pPr>
              <a:r>
                <a:rPr lang="en-US" sz="4041" dirty="0">
                  <a:solidFill>
                    <a:srgbClr val="000000"/>
                  </a:solidFill>
                  <a:latin typeface="IBM Plex Serif"/>
                </a:rPr>
                <a:t>S</a:t>
              </a:r>
            </a:p>
          </p:txBody>
        </p:sp>
      </p:grpSp>
      <p:grpSp>
        <p:nvGrpSpPr>
          <p:cNvPr id="19" name="Group 19"/>
          <p:cNvGrpSpPr/>
          <p:nvPr/>
        </p:nvGrpSpPr>
        <p:grpSpPr>
          <a:xfrm>
            <a:off x="9050598" y="1965134"/>
            <a:ext cx="492813" cy="838924"/>
            <a:chOff x="0" y="0"/>
            <a:chExt cx="657084" cy="1118565"/>
          </a:xfrm>
        </p:grpSpPr>
        <p:grpSp>
          <p:nvGrpSpPr>
            <p:cNvPr id="20" name="Group 20"/>
            <p:cNvGrpSpPr/>
            <p:nvPr/>
          </p:nvGrpSpPr>
          <p:grpSpPr>
            <a:xfrm>
              <a:off x="0" y="0"/>
              <a:ext cx="657084" cy="1118565"/>
              <a:chOff x="0" y="0"/>
              <a:chExt cx="1132538" cy="1927938"/>
            </a:xfrm>
          </p:grpSpPr>
          <p:sp>
            <p:nvSpPr>
              <p:cNvPr id="21" name="Freeform 21"/>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22" name="Freeform 22"/>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23" name="Freeform 23"/>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24" name="TextBox 24"/>
            <p:cNvSpPr txBox="1"/>
            <p:nvPr/>
          </p:nvSpPr>
          <p:spPr>
            <a:xfrm>
              <a:off x="111757" y="81976"/>
              <a:ext cx="433570" cy="887937"/>
            </a:xfrm>
            <a:prstGeom prst="rect">
              <a:avLst/>
            </a:prstGeom>
          </p:spPr>
          <p:txBody>
            <a:bodyPr lIns="0" tIns="0" rIns="0" bIns="0" rtlCol="0" anchor="t">
              <a:spAutoFit/>
            </a:bodyPr>
            <a:lstStyle/>
            <a:p>
              <a:pPr marL="0" lvl="0" indent="0" algn="ctr">
                <a:lnSpc>
                  <a:spcPts val="5658"/>
                </a:lnSpc>
                <a:spcBef>
                  <a:spcPct val="0"/>
                </a:spcBef>
              </a:pPr>
              <a:r>
                <a:rPr lang="en-US" sz="4041">
                  <a:solidFill>
                    <a:srgbClr val="000000"/>
                  </a:solidFill>
                  <a:latin typeface="Antonio Light"/>
                </a:rPr>
                <a:t>U</a:t>
              </a:r>
            </a:p>
          </p:txBody>
        </p:sp>
      </p:grpSp>
      <p:grpSp>
        <p:nvGrpSpPr>
          <p:cNvPr id="25" name="Group 25"/>
          <p:cNvGrpSpPr/>
          <p:nvPr/>
        </p:nvGrpSpPr>
        <p:grpSpPr>
          <a:xfrm>
            <a:off x="10394122" y="2019128"/>
            <a:ext cx="857967" cy="660544"/>
            <a:chOff x="0" y="0"/>
            <a:chExt cx="1143957" cy="880726"/>
          </a:xfrm>
        </p:grpSpPr>
        <p:grpSp>
          <p:nvGrpSpPr>
            <p:cNvPr id="26" name="Group 26"/>
            <p:cNvGrpSpPr/>
            <p:nvPr/>
          </p:nvGrpSpPr>
          <p:grpSpPr>
            <a:xfrm>
              <a:off x="0" y="0"/>
              <a:ext cx="1143957" cy="880726"/>
              <a:chOff x="0" y="0"/>
              <a:chExt cx="2040163" cy="1570710"/>
            </a:xfrm>
          </p:grpSpPr>
          <p:sp>
            <p:nvSpPr>
              <p:cNvPr id="27" name="Freeform 27"/>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28" name="Freeform 28"/>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29" name="Freeform 29"/>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30" name="TextBox 30"/>
            <p:cNvSpPr txBox="1"/>
            <p:nvPr/>
          </p:nvSpPr>
          <p:spPr>
            <a:xfrm>
              <a:off x="121598" y="-8288"/>
              <a:ext cx="900760" cy="821101"/>
            </a:xfrm>
            <a:prstGeom prst="rect">
              <a:avLst/>
            </a:prstGeom>
          </p:spPr>
          <p:txBody>
            <a:bodyPr lIns="0" tIns="0" rIns="0" bIns="0" rtlCol="0" anchor="t">
              <a:spAutoFit/>
            </a:bodyPr>
            <a:lstStyle/>
            <a:p>
              <a:pPr algn="ctr">
                <a:lnSpc>
                  <a:spcPts val="5132"/>
                </a:lnSpc>
                <a:spcBef>
                  <a:spcPct val="0"/>
                </a:spcBef>
              </a:pPr>
              <a:r>
                <a:rPr lang="en-US" sz="3665" dirty="0">
                  <a:solidFill>
                    <a:srgbClr val="000000"/>
                  </a:solidFill>
                  <a:latin typeface="Bernoru Expanded"/>
                </a:rPr>
                <a:t>I</a:t>
              </a:r>
            </a:p>
          </p:txBody>
        </p:sp>
      </p:grpSp>
      <p:grpSp>
        <p:nvGrpSpPr>
          <p:cNvPr id="31" name="Group 31"/>
          <p:cNvGrpSpPr/>
          <p:nvPr/>
        </p:nvGrpSpPr>
        <p:grpSpPr>
          <a:xfrm>
            <a:off x="7522813" y="2040806"/>
            <a:ext cx="857967" cy="660544"/>
            <a:chOff x="0" y="0"/>
            <a:chExt cx="1143957" cy="880726"/>
          </a:xfrm>
        </p:grpSpPr>
        <p:grpSp>
          <p:nvGrpSpPr>
            <p:cNvPr id="32" name="Group 32"/>
            <p:cNvGrpSpPr/>
            <p:nvPr/>
          </p:nvGrpSpPr>
          <p:grpSpPr>
            <a:xfrm>
              <a:off x="0" y="0"/>
              <a:ext cx="1143957" cy="880726"/>
              <a:chOff x="0" y="0"/>
              <a:chExt cx="2040163" cy="1570710"/>
            </a:xfrm>
          </p:grpSpPr>
          <p:sp>
            <p:nvSpPr>
              <p:cNvPr id="33" name="Freeform 33"/>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34" name="Freeform 34"/>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35" name="Freeform 35"/>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36" name="TextBox 36"/>
            <p:cNvSpPr txBox="1"/>
            <p:nvPr/>
          </p:nvSpPr>
          <p:spPr>
            <a:xfrm>
              <a:off x="121598" y="-8288"/>
              <a:ext cx="900760" cy="821101"/>
            </a:xfrm>
            <a:prstGeom prst="rect">
              <a:avLst/>
            </a:prstGeom>
          </p:spPr>
          <p:txBody>
            <a:bodyPr lIns="0" tIns="0" rIns="0" bIns="0" rtlCol="0" anchor="t">
              <a:spAutoFit/>
            </a:bodyPr>
            <a:lstStyle/>
            <a:p>
              <a:pPr algn="ctr">
                <a:lnSpc>
                  <a:spcPts val="5132"/>
                </a:lnSpc>
                <a:spcBef>
                  <a:spcPct val="0"/>
                </a:spcBef>
              </a:pPr>
              <a:r>
                <a:rPr lang="en-US" sz="3665" dirty="0">
                  <a:solidFill>
                    <a:srgbClr val="000000"/>
                  </a:solidFill>
                  <a:latin typeface="Bernoru Expanded"/>
                </a:rPr>
                <a:t>C</a:t>
              </a:r>
            </a:p>
          </p:txBody>
        </p:sp>
      </p:grpSp>
      <p:grpSp>
        <p:nvGrpSpPr>
          <p:cNvPr id="37" name="Group 37"/>
          <p:cNvGrpSpPr/>
          <p:nvPr/>
        </p:nvGrpSpPr>
        <p:grpSpPr>
          <a:xfrm>
            <a:off x="11377789" y="2039423"/>
            <a:ext cx="857967" cy="660544"/>
            <a:chOff x="0" y="0"/>
            <a:chExt cx="1143957" cy="880726"/>
          </a:xfrm>
        </p:grpSpPr>
        <p:grpSp>
          <p:nvGrpSpPr>
            <p:cNvPr id="38" name="Group 38"/>
            <p:cNvGrpSpPr/>
            <p:nvPr/>
          </p:nvGrpSpPr>
          <p:grpSpPr>
            <a:xfrm>
              <a:off x="0" y="0"/>
              <a:ext cx="1143957" cy="880726"/>
              <a:chOff x="0" y="0"/>
              <a:chExt cx="2040163" cy="1570710"/>
            </a:xfrm>
          </p:grpSpPr>
          <p:sp>
            <p:nvSpPr>
              <p:cNvPr id="39" name="Freeform 39"/>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40" name="Freeform 40"/>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41" name="Freeform 41"/>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42" name="TextBox 42"/>
            <p:cNvSpPr txBox="1"/>
            <p:nvPr/>
          </p:nvSpPr>
          <p:spPr>
            <a:xfrm>
              <a:off x="153687" y="20464"/>
              <a:ext cx="900759" cy="821101"/>
            </a:xfrm>
            <a:prstGeom prst="rect">
              <a:avLst/>
            </a:prstGeom>
          </p:spPr>
          <p:txBody>
            <a:bodyPr lIns="0" tIns="0" rIns="0" bIns="0" rtlCol="0" anchor="t">
              <a:spAutoFit/>
            </a:bodyPr>
            <a:lstStyle/>
            <a:p>
              <a:pPr algn="ctr">
                <a:lnSpc>
                  <a:spcPts val="5132"/>
                </a:lnSpc>
                <a:spcBef>
                  <a:spcPct val="0"/>
                </a:spcBef>
              </a:pPr>
              <a:r>
                <a:rPr lang="en-US" sz="3665" dirty="0">
                  <a:solidFill>
                    <a:srgbClr val="000000"/>
                  </a:solidFill>
                  <a:latin typeface="Bernoru Expanded"/>
                </a:rPr>
                <a:t>O</a:t>
              </a:r>
            </a:p>
          </p:txBody>
        </p:sp>
      </p:grpSp>
      <p:grpSp>
        <p:nvGrpSpPr>
          <p:cNvPr id="43" name="Group 43"/>
          <p:cNvGrpSpPr/>
          <p:nvPr/>
        </p:nvGrpSpPr>
        <p:grpSpPr>
          <a:xfrm>
            <a:off x="8478401" y="1972821"/>
            <a:ext cx="492813" cy="838924"/>
            <a:chOff x="0" y="0"/>
            <a:chExt cx="657084" cy="1118565"/>
          </a:xfrm>
        </p:grpSpPr>
        <p:grpSp>
          <p:nvGrpSpPr>
            <p:cNvPr id="44" name="Group 44"/>
            <p:cNvGrpSpPr/>
            <p:nvPr/>
          </p:nvGrpSpPr>
          <p:grpSpPr>
            <a:xfrm>
              <a:off x="0" y="0"/>
              <a:ext cx="657084" cy="1118565"/>
              <a:chOff x="0" y="0"/>
              <a:chExt cx="1132538" cy="1927938"/>
            </a:xfrm>
          </p:grpSpPr>
          <p:sp>
            <p:nvSpPr>
              <p:cNvPr id="45" name="Freeform 45"/>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46" name="Freeform 46"/>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47" name="Freeform 47"/>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48" name="TextBox 48"/>
            <p:cNvSpPr txBox="1"/>
            <p:nvPr/>
          </p:nvSpPr>
          <p:spPr>
            <a:xfrm>
              <a:off x="111757" y="81976"/>
              <a:ext cx="433570" cy="887937"/>
            </a:xfrm>
            <a:prstGeom prst="rect">
              <a:avLst/>
            </a:prstGeom>
          </p:spPr>
          <p:txBody>
            <a:bodyPr lIns="0" tIns="0" rIns="0" bIns="0" rtlCol="0" anchor="t">
              <a:spAutoFit/>
            </a:bodyPr>
            <a:lstStyle/>
            <a:p>
              <a:pPr marL="0" lvl="0" indent="0" algn="ctr">
                <a:lnSpc>
                  <a:spcPts val="5658"/>
                </a:lnSpc>
                <a:spcBef>
                  <a:spcPct val="0"/>
                </a:spcBef>
              </a:pPr>
              <a:r>
                <a:rPr lang="en-US" sz="4041">
                  <a:solidFill>
                    <a:srgbClr val="000000"/>
                  </a:solidFill>
                  <a:latin typeface="Antonio Light"/>
                </a:rPr>
                <a:t>L</a:t>
              </a:r>
            </a:p>
          </p:txBody>
        </p:sp>
      </p:grpSp>
      <p:grpSp>
        <p:nvGrpSpPr>
          <p:cNvPr id="49" name="Group 49"/>
          <p:cNvGrpSpPr/>
          <p:nvPr/>
        </p:nvGrpSpPr>
        <p:grpSpPr>
          <a:xfrm>
            <a:off x="6652958" y="1965134"/>
            <a:ext cx="760830" cy="838924"/>
            <a:chOff x="0" y="0"/>
            <a:chExt cx="1014440" cy="1118565"/>
          </a:xfrm>
        </p:grpSpPr>
        <p:grpSp>
          <p:nvGrpSpPr>
            <p:cNvPr id="50" name="Group 50"/>
            <p:cNvGrpSpPr/>
            <p:nvPr/>
          </p:nvGrpSpPr>
          <p:grpSpPr>
            <a:xfrm>
              <a:off x="0" y="0"/>
              <a:ext cx="1014440" cy="1118565"/>
              <a:chOff x="0" y="0"/>
              <a:chExt cx="1748470" cy="1927938"/>
            </a:xfrm>
          </p:grpSpPr>
          <p:sp>
            <p:nvSpPr>
              <p:cNvPr id="51" name="Freeform 51"/>
              <p:cNvSpPr/>
              <p:nvPr/>
            </p:nvSpPr>
            <p:spPr>
              <a:xfrm>
                <a:off x="41910" y="43180"/>
                <a:ext cx="1700210" cy="1879678"/>
              </a:xfrm>
              <a:custGeom>
                <a:avLst/>
                <a:gdLst/>
                <a:ahLst/>
                <a:cxnLst/>
                <a:rect l="l" t="t" r="r" b="b"/>
                <a:pathLst>
                  <a:path w="1700210" h="1879678">
                    <a:moveTo>
                      <a:pt x="0" y="0"/>
                    </a:moveTo>
                    <a:lnTo>
                      <a:pt x="1700210" y="0"/>
                    </a:lnTo>
                    <a:lnTo>
                      <a:pt x="1700210" y="1879678"/>
                    </a:lnTo>
                    <a:lnTo>
                      <a:pt x="0" y="1879678"/>
                    </a:lnTo>
                    <a:close/>
                  </a:path>
                </a:pathLst>
              </a:custGeom>
              <a:solidFill>
                <a:srgbClr val="000000"/>
              </a:solidFill>
            </p:spPr>
          </p:sp>
          <p:sp>
            <p:nvSpPr>
              <p:cNvPr id="52" name="Freeform 52"/>
              <p:cNvSpPr/>
              <p:nvPr/>
            </p:nvSpPr>
            <p:spPr>
              <a:xfrm>
                <a:off x="35560" y="35560"/>
                <a:ext cx="1712910" cy="1892378"/>
              </a:xfrm>
              <a:custGeom>
                <a:avLst/>
                <a:gdLst/>
                <a:ahLst/>
                <a:cxnLst/>
                <a:rect l="l" t="t" r="r" b="b"/>
                <a:pathLst>
                  <a:path w="1712910" h="1892378">
                    <a:moveTo>
                      <a:pt x="1712910" y="1892378"/>
                    </a:moveTo>
                    <a:lnTo>
                      <a:pt x="0" y="1892378"/>
                    </a:lnTo>
                    <a:lnTo>
                      <a:pt x="0" y="0"/>
                    </a:lnTo>
                    <a:lnTo>
                      <a:pt x="1712910" y="0"/>
                    </a:lnTo>
                    <a:lnTo>
                      <a:pt x="1712910" y="1892378"/>
                    </a:lnTo>
                    <a:close/>
                    <a:moveTo>
                      <a:pt x="12700" y="1879678"/>
                    </a:moveTo>
                    <a:lnTo>
                      <a:pt x="1700210" y="1879678"/>
                    </a:lnTo>
                    <a:lnTo>
                      <a:pt x="1700210" y="12700"/>
                    </a:lnTo>
                    <a:lnTo>
                      <a:pt x="12700" y="12700"/>
                    </a:lnTo>
                    <a:lnTo>
                      <a:pt x="12700" y="1879678"/>
                    </a:lnTo>
                    <a:close/>
                  </a:path>
                </a:pathLst>
              </a:custGeom>
              <a:solidFill>
                <a:srgbClr val="000000"/>
              </a:solidFill>
            </p:spPr>
          </p:sp>
          <p:sp>
            <p:nvSpPr>
              <p:cNvPr id="53" name="Freeform 53"/>
              <p:cNvSpPr/>
              <p:nvPr/>
            </p:nvSpPr>
            <p:spPr>
              <a:xfrm>
                <a:off x="0" y="0"/>
                <a:ext cx="1700210" cy="1879678"/>
              </a:xfrm>
              <a:custGeom>
                <a:avLst/>
                <a:gdLst/>
                <a:ahLst/>
                <a:cxnLst/>
                <a:rect l="l" t="t" r="r" b="b"/>
                <a:pathLst>
                  <a:path w="1700210" h="1879678">
                    <a:moveTo>
                      <a:pt x="0" y="0"/>
                    </a:moveTo>
                    <a:lnTo>
                      <a:pt x="1700210" y="0"/>
                    </a:lnTo>
                    <a:lnTo>
                      <a:pt x="1700210" y="1879678"/>
                    </a:lnTo>
                    <a:lnTo>
                      <a:pt x="0" y="1879678"/>
                    </a:lnTo>
                    <a:close/>
                  </a:path>
                </a:pathLst>
              </a:custGeom>
              <a:solidFill>
                <a:srgbClr val="FFFFFF"/>
              </a:solidFill>
            </p:spPr>
          </p:sp>
        </p:grpSp>
        <p:sp>
          <p:nvSpPr>
            <p:cNvPr id="54" name="TextBox 54"/>
            <p:cNvSpPr txBox="1"/>
            <p:nvPr/>
          </p:nvSpPr>
          <p:spPr>
            <a:xfrm>
              <a:off x="172536" y="81976"/>
              <a:ext cx="669368" cy="887937"/>
            </a:xfrm>
            <a:prstGeom prst="rect">
              <a:avLst/>
            </a:prstGeom>
          </p:spPr>
          <p:txBody>
            <a:bodyPr lIns="0" tIns="0" rIns="0" bIns="0" rtlCol="0" anchor="t">
              <a:spAutoFit/>
            </a:bodyPr>
            <a:lstStyle/>
            <a:p>
              <a:pPr marL="0" lvl="0" indent="0" algn="ctr">
                <a:lnSpc>
                  <a:spcPts val="5658"/>
                </a:lnSpc>
                <a:spcBef>
                  <a:spcPct val="0"/>
                </a:spcBef>
              </a:pPr>
              <a:r>
                <a:rPr lang="en-US" sz="4041">
                  <a:solidFill>
                    <a:srgbClr val="000000"/>
                  </a:solidFill>
                  <a:latin typeface="Antonio Light"/>
                </a:rPr>
                <a:t>N</a:t>
              </a:r>
            </a:p>
          </p:txBody>
        </p:sp>
      </p:grpSp>
      <p:grpSp>
        <p:nvGrpSpPr>
          <p:cNvPr id="55" name="Group 55"/>
          <p:cNvGrpSpPr/>
          <p:nvPr/>
        </p:nvGrpSpPr>
        <p:grpSpPr>
          <a:xfrm>
            <a:off x="5822582" y="1955871"/>
            <a:ext cx="676869" cy="779919"/>
            <a:chOff x="0" y="0"/>
            <a:chExt cx="902492" cy="1039893"/>
          </a:xfrm>
        </p:grpSpPr>
        <p:grpSp>
          <p:nvGrpSpPr>
            <p:cNvPr id="56" name="Group 56"/>
            <p:cNvGrpSpPr/>
            <p:nvPr/>
          </p:nvGrpSpPr>
          <p:grpSpPr>
            <a:xfrm>
              <a:off x="0" y="0"/>
              <a:ext cx="902492" cy="1039893"/>
              <a:chOff x="0" y="0"/>
              <a:chExt cx="1525208" cy="1757414"/>
            </a:xfrm>
          </p:grpSpPr>
          <p:sp>
            <p:nvSpPr>
              <p:cNvPr id="57" name="Freeform 57"/>
              <p:cNvSpPr/>
              <p:nvPr/>
            </p:nvSpPr>
            <p:spPr>
              <a:xfrm>
                <a:off x="41910" y="43180"/>
                <a:ext cx="1476948" cy="1709154"/>
              </a:xfrm>
              <a:custGeom>
                <a:avLst/>
                <a:gdLst/>
                <a:ahLst/>
                <a:cxnLst/>
                <a:rect l="l" t="t" r="r" b="b"/>
                <a:pathLst>
                  <a:path w="1476948" h="1709154">
                    <a:moveTo>
                      <a:pt x="0" y="0"/>
                    </a:moveTo>
                    <a:lnTo>
                      <a:pt x="1476948" y="0"/>
                    </a:lnTo>
                    <a:lnTo>
                      <a:pt x="1476948" y="1709154"/>
                    </a:lnTo>
                    <a:lnTo>
                      <a:pt x="0" y="1709154"/>
                    </a:lnTo>
                    <a:close/>
                  </a:path>
                </a:pathLst>
              </a:custGeom>
              <a:solidFill>
                <a:srgbClr val="000000"/>
              </a:solidFill>
            </p:spPr>
          </p:sp>
          <p:sp>
            <p:nvSpPr>
              <p:cNvPr id="58" name="Freeform 58"/>
              <p:cNvSpPr/>
              <p:nvPr/>
            </p:nvSpPr>
            <p:spPr>
              <a:xfrm>
                <a:off x="35560" y="35560"/>
                <a:ext cx="1489648" cy="1721854"/>
              </a:xfrm>
              <a:custGeom>
                <a:avLst/>
                <a:gdLst/>
                <a:ahLst/>
                <a:cxnLst/>
                <a:rect l="l" t="t" r="r" b="b"/>
                <a:pathLst>
                  <a:path w="1489648" h="1721854">
                    <a:moveTo>
                      <a:pt x="1489648" y="1721854"/>
                    </a:moveTo>
                    <a:lnTo>
                      <a:pt x="0" y="1721854"/>
                    </a:lnTo>
                    <a:lnTo>
                      <a:pt x="0" y="0"/>
                    </a:lnTo>
                    <a:lnTo>
                      <a:pt x="1489648" y="0"/>
                    </a:lnTo>
                    <a:lnTo>
                      <a:pt x="1489648" y="1721854"/>
                    </a:lnTo>
                    <a:close/>
                    <a:moveTo>
                      <a:pt x="12700" y="1709154"/>
                    </a:moveTo>
                    <a:lnTo>
                      <a:pt x="1476948" y="1709154"/>
                    </a:lnTo>
                    <a:lnTo>
                      <a:pt x="1476948" y="12700"/>
                    </a:lnTo>
                    <a:lnTo>
                      <a:pt x="12700" y="12700"/>
                    </a:lnTo>
                    <a:lnTo>
                      <a:pt x="12700" y="1709154"/>
                    </a:lnTo>
                    <a:close/>
                  </a:path>
                </a:pathLst>
              </a:custGeom>
              <a:solidFill>
                <a:srgbClr val="000000"/>
              </a:solidFill>
            </p:spPr>
          </p:sp>
          <p:sp>
            <p:nvSpPr>
              <p:cNvPr id="59" name="Freeform 59"/>
              <p:cNvSpPr/>
              <p:nvPr/>
            </p:nvSpPr>
            <p:spPr>
              <a:xfrm>
                <a:off x="0" y="0"/>
                <a:ext cx="1476948" cy="1709154"/>
              </a:xfrm>
              <a:custGeom>
                <a:avLst/>
                <a:gdLst/>
                <a:ahLst/>
                <a:cxnLst/>
                <a:rect l="l" t="t" r="r" b="b"/>
                <a:pathLst>
                  <a:path w="1476948" h="1709154">
                    <a:moveTo>
                      <a:pt x="0" y="0"/>
                    </a:moveTo>
                    <a:lnTo>
                      <a:pt x="1476948" y="0"/>
                    </a:lnTo>
                    <a:lnTo>
                      <a:pt x="1476948" y="1709154"/>
                    </a:lnTo>
                    <a:lnTo>
                      <a:pt x="0" y="1709154"/>
                    </a:lnTo>
                    <a:close/>
                  </a:path>
                </a:pathLst>
              </a:custGeom>
              <a:solidFill>
                <a:srgbClr val="FFFFFF"/>
              </a:solidFill>
            </p:spPr>
          </p:sp>
        </p:grpSp>
        <p:sp>
          <p:nvSpPr>
            <p:cNvPr id="60" name="TextBox 60"/>
            <p:cNvSpPr txBox="1"/>
            <p:nvPr/>
          </p:nvSpPr>
          <p:spPr>
            <a:xfrm>
              <a:off x="111234" y="33115"/>
              <a:ext cx="680023" cy="897462"/>
            </a:xfrm>
            <a:prstGeom prst="rect">
              <a:avLst/>
            </a:prstGeom>
          </p:spPr>
          <p:txBody>
            <a:bodyPr lIns="0" tIns="0" rIns="0" bIns="0" rtlCol="0" anchor="t">
              <a:spAutoFit/>
            </a:bodyPr>
            <a:lstStyle/>
            <a:p>
              <a:pPr algn="ctr">
                <a:lnSpc>
                  <a:spcPts val="5658"/>
                </a:lnSpc>
                <a:spcBef>
                  <a:spcPct val="0"/>
                </a:spcBef>
              </a:pPr>
              <a:r>
                <a:rPr lang="en-US" sz="4041" dirty="0">
                  <a:solidFill>
                    <a:srgbClr val="000000"/>
                  </a:solidFill>
                  <a:latin typeface="IBM Plex Serif"/>
                </a:rPr>
                <a:t>O</a:t>
              </a:r>
            </a:p>
          </p:txBody>
        </p:sp>
      </p:grpSp>
      <p:pic>
        <p:nvPicPr>
          <p:cNvPr id="61" name="Picture 6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15231">
            <a:off x="6939465" y="2692289"/>
            <a:ext cx="4307156" cy="1041549"/>
          </a:xfrm>
          <a:prstGeom prst="rect">
            <a:avLst/>
          </a:prstGeom>
        </p:spPr>
      </p:pic>
      <p:pic>
        <p:nvPicPr>
          <p:cNvPr id="62" name="Picture 6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9673353">
            <a:off x="-3840795" y="-81390"/>
            <a:ext cx="6798852" cy="3485957"/>
          </a:xfrm>
          <a:prstGeom prst="rect">
            <a:avLst/>
          </a:prstGeom>
        </p:spPr>
      </p:pic>
      <p:pic>
        <p:nvPicPr>
          <p:cNvPr id="63" name="Picture 63"/>
          <p:cNvPicPr>
            <a:picLocks noChangeAspect="1"/>
          </p:cNvPicPr>
          <p:nvPr/>
        </p:nvPicPr>
        <p:blipFill>
          <a:blip r:embed="rId9"/>
          <a:srcRect/>
          <a:stretch>
            <a:fillRect/>
          </a:stretch>
        </p:blipFill>
        <p:spPr>
          <a:xfrm rot="488437">
            <a:off x="-1643854" y="6727805"/>
            <a:ext cx="7502459" cy="3966925"/>
          </a:xfrm>
          <a:prstGeom prst="rect">
            <a:avLst/>
          </a:prstGeom>
        </p:spPr>
      </p:pic>
      <p:pic>
        <p:nvPicPr>
          <p:cNvPr id="64" name="Picture 64"/>
          <p:cNvPicPr>
            <a:picLocks noChangeAspect="1"/>
          </p:cNvPicPr>
          <p:nvPr/>
        </p:nvPicPr>
        <p:blipFill>
          <a:blip r:embed="rId10"/>
          <a:srcRect/>
          <a:stretch>
            <a:fillRect/>
          </a:stretch>
        </p:blipFill>
        <p:spPr>
          <a:xfrm rot="10723431">
            <a:off x="13844454" y="-708008"/>
            <a:ext cx="5387139" cy="4242372"/>
          </a:xfrm>
          <a:prstGeom prst="rect">
            <a:avLst/>
          </a:prstGeom>
        </p:spPr>
      </p:pic>
      <p:pic>
        <p:nvPicPr>
          <p:cNvPr id="65" name="Picture 65"/>
          <p:cNvPicPr>
            <a:picLocks noChangeAspect="1"/>
          </p:cNvPicPr>
          <p:nvPr/>
        </p:nvPicPr>
        <p:blipFill>
          <a:blip r:embed="rId11"/>
          <a:srcRect/>
          <a:stretch>
            <a:fillRect/>
          </a:stretch>
        </p:blipFill>
        <p:spPr>
          <a:xfrm rot="-2183686">
            <a:off x="16713947" y="904993"/>
            <a:ext cx="3496727" cy="4616141"/>
          </a:xfrm>
          <a:prstGeom prst="rect">
            <a:avLst/>
          </a:prstGeom>
        </p:spPr>
      </p:pic>
      <p:pic>
        <p:nvPicPr>
          <p:cNvPr id="66" name="Picture 66"/>
          <p:cNvPicPr>
            <a:picLocks noChangeAspect="1"/>
          </p:cNvPicPr>
          <p:nvPr/>
        </p:nvPicPr>
        <p:blipFill>
          <a:blip r:embed="rId12"/>
          <a:srcRect/>
          <a:stretch>
            <a:fillRect/>
          </a:stretch>
        </p:blipFill>
        <p:spPr>
          <a:xfrm>
            <a:off x="-1284531" y="4714734"/>
            <a:ext cx="4144076" cy="4455996"/>
          </a:xfrm>
          <a:prstGeom prst="rect">
            <a:avLst/>
          </a:prstGeom>
        </p:spPr>
      </p:pic>
      <p:grpSp>
        <p:nvGrpSpPr>
          <p:cNvPr id="67" name="Group 67"/>
          <p:cNvGrpSpPr/>
          <p:nvPr/>
        </p:nvGrpSpPr>
        <p:grpSpPr>
          <a:xfrm>
            <a:off x="4835578" y="2053829"/>
            <a:ext cx="857967" cy="660544"/>
            <a:chOff x="0" y="0"/>
            <a:chExt cx="1143957" cy="880726"/>
          </a:xfrm>
        </p:grpSpPr>
        <p:grpSp>
          <p:nvGrpSpPr>
            <p:cNvPr id="68" name="Group 68"/>
            <p:cNvGrpSpPr/>
            <p:nvPr/>
          </p:nvGrpSpPr>
          <p:grpSpPr>
            <a:xfrm>
              <a:off x="0" y="0"/>
              <a:ext cx="1143957" cy="880726"/>
              <a:chOff x="0" y="0"/>
              <a:chExt cx="2040163" cy="1570710"/>
            </a:xfrm>
          </p:grpSpPr>
          <p:sp>
            <p:nvSpPr>
              <p:cNvPr id="69" name="Freeform 69"/>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70" name="Freeform 70"/>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71" name="Freeform 71"/>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72" name="TextBox 72"/>
            <p:cNvSpPr txBox="1"/>
            <p:nvPr/>
          </p:nvSpPr>
          <p:spPr>
            <a:xfrm>
              <a:off x="121598" y="-8288"/>
              <a:ext cx="900760" cy="821101"/>
            </a:xfrm>
            <a:prstGeom prst="rect">
              <a:avLst/>
            </a:prstGeom>
          </p:spPr>
          <p:txBody>
            <a:bodyPr lIns="0" tIns="0" rIns="0" bIns="0" rtlCol="0" anchor="t">
              <a:spAutoFit/>
            </a:bodyPr>
            <a:lstStyle/>
            <a:p>
              <a:pPr algn="ctr">
                <a:lnSpc>
                  <a:spcPts val="5132"/>
                </a:lnSpc>
                <a:spcBef>
                  <a:spcPct val="0"/>
                </a:spcBef>
              </a:pPr>
              <a:r>
                <a:rPr lang="en-US" sz="3665" dirty="0">
                  <a:solidFill>
                    <a:srgbClr val="000000"/>
                  </a:solidFill>
                  <a:latin typeface="Bernoru Expanded"/>
                </a:rPr>
                <a:t>C</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379385">
            <a:off x="-1513660" y="-3929975"/>
            <a:ext cx="8640490" cy="646956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333706" y="4309419"/>
            <a:ext cx="4317088" cy="2213489"/>
          </a:xfrm>
          <a:prstGeom prst="rect">
            <a:avLst/>
          </a:prstGeom>
        </p:spPr>
      </p:pic>
      <p:pic>
        <p:nvPicPr>
          <p:cNvPr id="5" name="Picture 5"/>
          <p:cNvPicPr>
            <a:picLocks noChangeAspect="1"/>
          </p:cNvPicPr>
          <p:nvPr/>
        </p:nvPicPr>
        <p:blipFill>
          <a:blip r:embed="rId6"/>
          <a:srcRect/>
          <a:stretch>
            <a:fillRect/>
          </a:stretch>
        </p:blipFill>
        <p:spPr>
          <a:xfrm rot="7794649">
            <a:off x="4654014" y="-3004872"/>
            <a:ext cx="5520927" cy="4692788"/>
          </a:xfrm>
          <a:prstGeom prst="rect">
            <a:avLst/>
          </a:prstGeom>
        </p:spPr>
      </p:pic>
      <p:grpSp>
        <p:nvGrpSpPr>
          <p:cNvPr id="6" name="Group 6"/>
          <p:cNvGrpSpPr/>
          <p:nvPr/>
        </p:nvGrpSpPr>
        <p:grpSpPr>
          <a:xfrm>
            <a:off x="8047091" y="760800"/>
            <a:ext cx="9801537" cy="8357165"/>
            <a:chOff x="0" y="0"/>
            <a:chExt cx="13068716" cy="11142887"/>
          </a:xfrm>
        </p:grpSpPr>
        <p:sp>
          <p:nvSpPr>
            <p:cNvPr id="7" name="TextBox 7"/>
            <p:cNvSpPr txBox="1"/>
            <p:nvPr/>
          </p:nvSpPr>
          <p:spPr>
            <a:xfrm>
              <a:off x="0" y="1271419"/>
              <a:ext cx="13068716" cy="9871468"/>
            </a:xfrm>
            <a:prstGeom prst="rect">
              <a:avLst/>
            </a:prstGeom>
          </p:spPr>
          <p:txBody>
            <a:bodyPr lIns="0" tIns="0" rIns="0" bIns="0" rtlCol="0" anchor="t">
              <a:spAutoFit/>
            </a:bodyPr>
            <a:lstStyle/>
            <a:p>
              <a:pPr>
                <a:lnSpc>
                  <a:spcPts val="3299"/>
                </a:lnSpc>
              </a:pPr>
              <a:r>
                <a:rPr lang="en-US" sz="2356">
                  <a:solidFill>
                    <a:srgbClr val="FFFFFF"/>
                  </a:solidFill>
                  <a:latin typeface="Fira Code"/>
                </a:rPr>
                <a:t>•Music and brain circuitry: strategies for strengthening evidence-based research for music-based interventions https://paperpile.com/c/9GX60t/H9vI, accessed on Nov 2022.</a:t>
              </a:r>
            </a:p>
            <a:p>
              <a:pPr>
                <a:lnSpc>
                  <a:spcPts val="3299"/>
                </a:lnSpc>
              </a:pPr>
              <a:endParaRPr lang="en-US" sz="2356">
                <a:solidFill>
                  <a:srgbClr val="FFFFFF"/>
                </a:solidFill>
                <a:latin typeface="Fira Code"/>
              </a:endParaRPr>
            </a:p>
            <a:p>
              <a:pPr>
                <a:lnSpc>
                  <a:spcPts val="3299"/>
                </a:lnSpc>
              </a:pPr>
              <a:r>
                <a:rPr lang="en-US" sz="2356">
                  <a:solidFill>
                    <a:srgbClr val="FFFFFF"/>
                  </a:solidFill>
                  <a:latin typeface="Fira Code"/>
                </a:rPr>
                <a:t>•This is your brain on music: understanding a human obsession https://paperpile.com/c/9GX60t/g629 , accessed on Nov 2022.</a:t>
              </a:r>
            </a:p>
            <a:p>
              <a:pPr>
                <a:lnSpc>
                  <a:spcPts val="3299"/>
                </a:lnSpc>
              </a:pPr>
              <a:endParaRPr lang="en-US" sz="2356">
                <a:solidFill>
                  <a:srgbClr val="FFFFFF"/>
                </a:solidFill>
                <a:latin typeface="Fira Code"/>
              </a:endParaRPr>
            </a:p>
            <a:p>
              <a:pPr>
                <a:lnSpc>
                  <a:spcPts val="3299"/>
                </a:lnSpc>
              </a:pPr>
              <a:r>
                <a:rPr lang="en-US" sz="2356">
                  <a:solidFill>
                    <a:srgbClr val="FFFFFF"/>
                  </a:solidFill>
                  <a:latin typeface="Fira Code"/>
                </a:rPr>
                <a:t>•Music,feeling , and the human brain https://paperpile.com/c/9GX60t/WgaG , accessed on Nov 2022.</a:t>
              </a:r>
            </a:p>
            <a:p>
              <a:pPr>
                <a:lnSpc>
                  <a:spcPts val="3299"/>
                </a:lnSpc>
              </a:pPr>
              <a:endParaRPr lang="en-US" sz="2356">
                <a:solidFill>
                  <a:srgbClr val="FFFFFF"/>
                </a:solidFill>
                <a:latin typeface="Fira Code"/>
              </a:endParaRPr>
            </a:p>
            <a:p>
              <a:pPr>
                <a:lnSpc>
                  <a:spcPts val="3299"/>
                </a:lnSpc>
              </a:pPr>
              <a:r>
                <a:rPr lang="en-US" sz="2356">
                  <a:solidFill>
                    <a:srgbClr val="FFFFFF"/>
                  </a:solidFill>
                  <a:latin typeface="Fira Code"/>
                </a:rPr>
                <a:t>•Review of music in the human experience : an introduction to music psychologyhttps://paperpile.com/c/9GX60t/iQTG, accessed on Nov 2022.</a:t>
              </a:r>
            </a:p>
            <a:p>
              <a:pPr>
                <a:lnSpc>
                  <a:spcPts val="3299"/>
                </a:lnSpc>
              </a:pPr>
              <a:r>
                <a:rPr lang="en-US" sz="2356">
                  <a:solidFill>
                    <a:srgbClr val="FFFFFF"/>
                  </a:solidFill>
                  <a:latin typeface="Fira Code"/>
                </a:rPr>
                <a:t> </a:t>
              </a:r>
            </a:p>
          </p:txBody>
        </p:sp>
        <p:sp>
          <p:nvSpPr>
            <p:cNvPr id="8" name="TextBox 8"/>
            <p:cNvSpPr txBox="1"/>
            <p:nvPr/>
          </p:nvSpPr>
          <p:spPr>
            <a:xfrm>
              <a:off x="0" y="-19050"/>
              <a:ext cx="13068716" cy="516306"/>
            </a:xfrm>
            <a:prstGeom prst="rect">
              <a:avLst/>
            </a:prstGeom>
          </p:spPr>
          <p:txBody>
            <a:bodyPr lIns="0" tIns="0" rIns="0" bIns="0" rtlCol="0" anchor="t">
              <a:spAutoFit/>
            </a:bodyPr>
            <a:lstStyle/>
            <a:p>
              <a:pPr>
                <a:lnSpc>
                  <a:spcPts val="3186"/>
                </a:lnSpc>
              </a:pPr>
              <a:endParaRPr/>
            </a:p>
          </p:txBody>
        </p:sp>
      </p:grpSp>
      <p:sp>
        <p:nvSpPr>
          <p:cNvPr id="9" name="TextBox 9"/>
          <p:cNvSpPr txBox="1"/>
          <p:nvPr/>
        </p:nvSpPr>
        <p:spPr>
          <a:xfrm>
            <a:off x="937408" y="4558560"/>
            <a:ext cx="7269183" cy="981075"/>
          </a:xfrm>
          <a:prstGeom prst="rect">
            <a:avLst/>
          </a:prstGeom>
        </p:spPr>
        <p:txBody>
          <a:bodyPr lIns="0" tIns="0" rIns="0" bIns="0" rtlCol="0" anchor="t">
            <a:spAutoFit/>
          </a:bodyPr>
          <a:lstStyle/>
          <a:p>
            <a:pPr algn="ctr">
              <a:lnSpc>
                <a:spcPts val="7799"/>
              </a:lnSpc>
            </a:pPr>
            <a:r>
              <a:rPr lang="en-US" sz="6499" spc="649" dirty="0">
                <a:solidFill>
                  <a:srgbClr val="FFFFFF"/>
                </a:solidFill>
                <a:latin typeface="Fira Code"/>
              </a:rPr>
              <a:t>REFERENCE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30516" y="6108324"/>
            <a:ext cx="6925440" cy="5855144"/>
          </a:xfrm>
          <a:prstGeom prst="rect">
            <a:avLst/>
          </a:prstGeom>
        </p:spPr>
      </p:pic>
      <p:grpSp>
        <p:nvGrpSpPr>
          <p:cNvPr id="4" name="Group 4"/>
          <p:cNvGrpSpPr/>
          <p:nvPr/>
        </p:nvGrpSpPr>
        <p:grpSpPr>
          <a:xfrm>
            <a:off x="10542528" y="3875810"/>
            <a:ext cx="492813" cy="838924"/>
            <a:chOff x="0" y="0"/>
            <a:chExt cx="657084" cy="1118565"/>
          </a:xfrm>
        </p:grpSpPr>
        <p:grpSp>
          <p:nvGrpSpPr>
            <p:cNvPr id="5" name="Group 5"/>
            <p:cNvGrpSpPr/>
            <p:nvPr/>
          </p:nvGrpSpPr>
          <p:grpSpPr>
            <a:xfrm>
              <a:off x="0" y="0"/>
              <a:ext cx="657084" cy="1118565"/>
              <a:chOff x="0" y="0"/>
              <a:chExt cx="1132538" cy="1927938"/>
            </a:xfrm>
          </p:grpSpPr>
          <p:sp>
            <p:nvSpPr>
              <p:cNvPr id="6" name="Freeform 6"/>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7" name="Freeform 7"/>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8" name="Freeform 8"/>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9" name="TextBox 9"/>
            <p:cNvSpPr txBox="1"/>
            <p:nvPr/>
          </p:nvSpPr>
          <p:spPr>
            <a:xfrm>
              <a:off x="111757" y="81976"/>
              <a:ext cx="433570" cy="887937"/>
            </a:xfrm>
            <a:prstGeom prst="rect">
              <a:avLst/>
            </a:prstGeom>
          </p:spPr>
          <p:txBody>
            <a:bodyPr lIns="0" tIns="0" rIns="0" bIns="0" rtlCol="0" anchor="t">
              <a:spAutoFit/>
            </a:bodyPr>
            <a:lstStyle/>
            <a:p>
              <a:pPr marL="0" lvl="0" indent="0" algn="ctr">
                <a:lnSpc>
                  <a:spcPts val="5658"/>
                </a:lnSpc>
                <a:spcBef>
                  <a:spcPct val="0"/>
                </a:spcBef>
              </a:pPr>
              <a:r>
                <a:rPr lang="en-US" sz="4041">
                  <a:solidFill>
                    <a:srgbClr val="000000"/>
                  </a:solidFill>
                  <a:latin typeface="Antonio Light"/>
                </a:rPr>
                <a:t>K</a:t>
              </a:r>
            </a:p>
          </p:txBody>
        </p:sp>
      </p:grpSp>
      <p:grpSp>
        <p:nvGrpSpPr>
          <p:cNvPr id="10" name="Group 10"/>
          <p:cNvGrpSpPr/>
          <p:nvPr/>
        </p:nvGrpSpPr>
        <p:grpSpPr>
          <a:xfrm>
            <a:off x="9436911" y="3965000"/>
            <a:ext cx="857967" cy="660544"/>
            <a:chOff x="0" y="0"/>
            <a:chExt cx="1143957" cy="880726"/>
          </a:xfrm>
        </p:grpSpPr>
        <p:grpSp>
          <p:nvGrpSpPr>
            <p:cNvPr id="11" name="Group 11"/>
            <p:cNvGrpSpPr/>
            <p:nvPr/>
          </p:nvGrpSpPr>
          <p:grpSpPr>
            <a:xfrm>
              <a:off x="0" y="0"/>
              <a:ext cx="1143957" cy="880726"/>
              <a:chOff x="0" y="0"/>
              <a:chExt cx="2040163" cy="1570710"/>
            </a:xfrm>
          </p:grpSpPr>
          <p:sp>
            <p:nvSpPr>
              <p:cNvPr id="12" name="Freeform 12"/>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13" name="Freeform 13"/>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14" name="Freeform 14"/>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15" name="TextBox 15"/>
            <p:cNvSpPr txBox="1"/>
            <p:nvPr/>
          </p:nvSpPr>
          <p:spPr>
            <a:xfrm>
              <a:off x="121598" y="-8288"/>
              <a:ext cx="900760" cy="821101"/>
            </a:xfrm>
            <a:prstGeom prst="rect">
              <a:avLst/>
            </a:prstGeom>
          </p:spPr>
          <p:txBody>
            <a:bodyPr lIns="0" tIns="0" rIns="0" bIns="0" rtlCol="0" anchor="t">
              <a:spAutoFit/>
            </a:bodyPr>
            <a:lstStyle/>
            <a:p>
              <a:pPr algn="ctr">
                <a:lnSpc>
                  <a:spcPts val="5132"/>
                </a:lnSpc>
                <a:spcBef>
                  <a:spcPct val="0"/>
                </a:spcBef>
              </a:pPr>
              <a:r>
                <a:rPr lang="en-US" sz="3665">
                  <a:solidFill>
                    <a:srgbClr val="000000"/>
                  </a:solidFill>
                  <a:latin typeface="Bernoru Expanded"/>
                </a:rPr>
                <a:t>N</a:t>
              </a:r>
            </a:p>
          </p:txBody>
        </p:sp>
      </p:grpSp>
      <p:grpSp>
        <p:nvGrpSpPr>
          <p:cNvPr id="16" name="Group 16"/>
          <p:cNvGrpSpPr/>
          <p:nvPr/>
        </p:nvGrpSpPr>
        <p:grpSpPr>
          <a:xfrm>
            <a:off x="7696851" y="3965000"/>
            <a:ext cx="857967" cy="660544"/>
            <a:chOff x="0" y="0"/>
            <a:chExt cx="1143957" cy="880726"/>
          </a:xfrm>
        </p:grpSpPr>
        <p:grpSp>
          <p:nvGrpSpPr>
            <p:cNvPr id="17" name="Group 17"/>
            <p:cNvGrpSpPr/>
            <p:nvPr/>
          </p:nvGrpSpPr>
          <p:grpSpPr>
            <a:xfrm>
              <a:off x="0" y="0"/>
              <a:ext cx="1143957" cy="880726"/>
              <a:chOff x="0" y="0"/>
              <a:chExt cx="2040163" cy="1570710"/>
            </a:xfrm>
          </p:grpSpPr>
          <p:sp>
            <p:nvSpPr>
              <p:cNvPr id="18" name="Freeform 18"/>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19" name="Freeform 19"/>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20" name="Freeform 20"/>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21" name="TextBox 21"/>
            <p:cNvSpPr txBox="1"/>
            <p:nvPr/>
          </p:nvSpPr>
          <p:spPr>
            <a:xfrm>
              <a:off x="121598" y="-8288"/>
              <a:ext cx="900760" cy="821101"/>
            </a:xfrm>
            <a:prstGeom prst="rect">
              <a:avLst/>
            </a:prstGeom>
          </p:spPr>
          <p:txBody>
            <a:bodyPr lIns="0" tIns="0" rIns="0" bIns="0" rtlCol="0" anchor="t">
              <a:spAutoFit/>
            </a:bodyPr>
            <a:lstStyle/>
            <a:p>
              <a:pPr algn="ctr">
                <a:lnSpc>
                  <a:spcPts val="5132"/>
                </a:lnSpc>
                <a:spcBef>
                  <a:spcPct val="0"/>
                </a:spcBef>
              </a:pPr>
              <a:r>
                <a:rPr lang="en-US" sz="3665">
                  <a:solidFill>
                    <a:srgbClr val="000000"/>
                  </a:solidFill>
                  <a:latin typeface="Bernoru Expanded"/>
                </a:rPr>
                <a:t>H</a:t>
              </a:r>
            </a:p>
          </p:txBody>
        </p:sp>
      </p:grpSp>
      <p:grpSp>
        <p:nvGrpSpPr>
          <p:cNvPr id="22" name="Group 22"/>
          <p:cNvGrpSpPr/>
          <p:nvPr/>
        </p:nvGrpSpPr>
        <p:grpSpPr>
          <a:xfrm>
            <a:off x="6696009" y="3965000"/>
            <a:ext cx="857967" cy="660544"/>
            <a:chOff x="0" y="0"/>
            <a:chExt cx="1143957" cy="880726"/>
          </a:xfrm>
        </p:grpSpPr>
        <p:grpSp>
          <p:nvGrpSpPr>
            <p:cNvPr id="23" name="Group 23"/>
            <p:cNvGrpSpPr/>
            <p:nvPr/>
          </p:nvGrpSpPr>
          <p:grpSpPr>
            <a:xfrm>
              <a:off x="0" y="0"/>
              <a:ext cx="1143957" cy="880726"/>
              <a:chOff x="0" y="0"/>
              <a:chExt cx="2040163" cy="1570710"/>
            </a:xfrm>
          </p:grpSpPr>
          <p:sp>
            <p:nvSpPr>
              <p:cNvPr id="24" name="Freeform 24"/>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25" name="Freeform 25"/>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26" name="Freeform 26"/>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27" name="TextBox 27"/>
            <p:cNvSpPr txBox="1"/>
            <p:nvPr/>
          </p:nvSpPr>
          <p:spPr>
            <a:xfrm>
              <a:off x="121598" y="-8288"/>
              <a:ext cx="900760" cy="821101"/>
            </a:xfrm>
            <a:prstGeom prst="rect">
              <a:avLst/>
            </a:prstGeom>
          </p:spPr>
          <p:txBody>
            <a:bodyPr lIns="0" tIns="0" rIns="0" bIns="0" rtlCol="0" anchor="t">
              <a:spAutoFit/>
            </a:bodyPr>
            <a:lstStyle/>
            <a:p>
              <a:pPr algn="ctr">
                <a:lnSpc>
                  <a:spcPts val="5132"/>
                </a:lnSpc>
                <a:spcBef>
                  <a:spcPct val="0"/>
                </a:spcBef>
              </a:pPr>
              <a:r>
                <a:rPr lang="en-US" sz="3665">
                  <a:solidFill>
                    <a:srgbClr val="000000"/>
                  </a:solidFill>
                  <a:latin typeface="Bernoru Expanded"/>
                </a:rPr>
                <a:t>T</a:t>
              </a:r>
            </a:p>
          </p:txBody>
        </p:sp>
      </p:grpSp>
      <p:grpSp>
        <p:nvGrpSpPr>
          <p:cNvPr id="28" name="Group 28"/>
          <p:cNvGrpSpPr/>
          <p:nvPr/>
        </p:nvGrpSpPr>
        <p:grpSpPr>
          <a:xfrm>
            <a:off x="8697694" y="3875810"/>
            <a:ext cx="492813" cy="838924"/>
            <a:chOff x="0" y="0"/>
            <a:chExt cx="657084" cy="1118565"/>
          </a:xfrm>
        </p:grpSpPr>
        <p:grpSp>
          <p:nvGrpSpPr>
            <p:cNvPr id="29" name="Group 29"/>
            <p:cNvGrpSpPr/>
            <p:nvPr/>
          </p:nvGrpSpPr>
          <p:grpSpPr>
            <a:xfrm>
              <a:off x="0" y="0"/>
              <a:ext cx="657084" cy="1118565"/>
              <a:chOff x="0" y="0"/>
              <a:chExt cx="1132538" cy="1927938"/>
            </a:xfrm>
          </p:grpSpPr>
          <p:sp>
            <p:nvSpPr>
              <p:cNvPr id="30" name="Freeform 30"/>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31" name="Freeform 31"/>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32" name="Freeform 32"/>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33" name="TextBox 33"/>
            <p:cNvSpPr txBox="1"/>
            <p:nvPr/>
          </p:nvSpPr>
          <p:spPr>
            <a:xfrm>
              <a:off x="111757" y="81976"/>
              <a:ext cx="433570" cy="887937"/>
            </a:xfrm>
            <a:prstGeom prst="rect">
              <a:avLst/>
            </a:prstGeom>
          </p:spPr>
          <p:txBody>
            <a:bodyPr lIns="0" tIns="0" rIns="0" bIns="0" rtlCol="0" anchor="t">
              <a:spAutoFit/>
            </a:bodyPr>
            <a:lstStyle/>
            <a:p>
              <a:pPr marL="0" lvl="0" indent="0" algn="ctr">
                <a:lnSpc>
                  <a:spcPts val="5658"/>
                </a:lnSpc>
                <a:spcBef>
                  <a:spcPct val="0"/>
                </a:spcBef>
              </a:pPr>
              <a:r>
                <a:rPr lang="en-US" sz="4041">
                  <a:solidFill>
                    <a:srgbClr val="000000"/>
                  </a:solidFill>
                  <a:latin typeface="Antonio Light"/>
                </a:rPr>
                <a:t>A</a:t>
              </a:r>
            </a:p>
          </p:txBody>
        </p:sp>
      </p:grpSp>
      <p:grpSp>
        <p:nvGrpSpPr>
          <p:cNvPr id="34" name="Group 34"/>
          <p:cNvGrpSpPr/>
          <p:nvPr/>
        </p:nvGrpSpPr>
        <p:grpSpPr>
          <a:xfrm>
            <a:off x="9356430" y="5258146"/>
            <a:ext cx="1018929" cy="660544"/>
            <a:chOff x="0" y="0"/>
            <a:chExt cx="1358573" cy="880726"/>
          </a:xfrm>
        </p:grpSpPr>
        <p:grpSp>
          <p:nvGrpSpPr>
            <p:cNvPr id="35" name="Group 35"/>
            <p:cNvGrpSpPr/>
            <p:nvPr/>
          </p:nvGrpSpPr>
          <p:grpSpPr>
            <a:xfrm>
              <a:off x="0" y="0"/>
              <a:ext cx="1358573" cy="880726"/>
              <a:chOff x="0" y="0"/>
              <a:chExt cx="2422915" cy="1570710"/>
            </a:xfrm>
          </p:grpSpPr>
          <p:sp>
            <p:nvSpPr>
              <p:cNvPr id="36" name="Freeform 36"/>
              <p:cNvSpPr/>
              <p:nvPr/>
            </p:nvSpPr>
            <p:spPr>
              <a:xfrm>
                <a:off x="41910" y="43180"/>
                <a:ext cx="2374655" cy="1522450"/>
              </a:xfrm>
              <a:custGeom>
                <a:avLst/>
                <a:gdLst/>
                <a:ahLst/>
                <a:cxnLst/>
                <a:rect l="l" t="t" r="r" b="b"/>
                <a:pathLst>
                  <a:path w="2374655" h="1522450">
                    <a:moveTo>
                      <a:pt x="0" y="0"/>
                    </a:moveTo>
                    <a:lnTo>
                      <a:pt x="2374655" y="0"/>
                    </a:lnTo>
                    <a:lnTo>
                      <a:pt x="2374655" y="1522450"/>
                    </a:lnTo>
                    <a:lnTo>
                      <a:pt x="0" y="1522450"/>
                    </a:lnTo>
                    <a:close/>
                  </a:path>
                </a:pathLst>
              </a:custGeom>
              <a:solidFill>
                <a:srgbClr val="000000"/>
              </a:solidFill>
            </p:spPr>
          </p:sp>
          <p:sp>
            <p:nvSpPr>
              <p:cNvPr id="37" name="Freeform 37"/>
              <p:cNvSpPr/>
              <p:nvPr/>
            </p:nvSpPr>
            <p:spPr>
              <a:xfrm>
                <a:off x="35560" y="35560"/>
                <a:ext cx="2387355" cy="1535150"/>
              </a:xfrm>
              <a:custGeom>
                <a:avLst/>
                <a:gdLst/>
                <a:ahLst/>
                <a:cxnLst/>
                <a:rect l="l" t="t" r="r" b="b"/>
                <a:pathLst>
                  <a:path w="2387355" h="1535150">
                    <a:moveTo>
                      <a:pt x="2387355" y="1535150"/>
                    </a:moveTo>
                    <a:lnTo>
                      <a:pt x="0" y="1535150"/>
                    </a:lnTo>
                    <a:lnTo>
                      <a:pt x="0" y="0"/>
                    </a:lnTo>
                    <a:lnTo>
                      <a:pt x="2387355" y="0"/>
                    </a:lnTo>
                    <a:lnTo>
                      <a:pt x="2387355" y="1535150"/>
                    </a:lnTo>
                    <a:close/>
                    <a:moveTo>
                      <a:pt x="12700" y="1522450"/>
                    </a:moveTo>
                    <a:lnTo>
                      <a:pt x="2374655" y="1522450"/>
                    </a:lnTo>
                    <a:lnTo>
                      <a:pt x="2374655" y="12700"/>
                    </a:lnTo>
                    <a:lnTo>
                      <a:pt x="12700" y="12700"/>
                    </a:lnTo>
                    <a:lnTo>
                      <a:pt x="12700" y="1522450"/>
                    </a:lnTo>
                    <a:close/>
                  </a:path>
                </a:pathLst>
              </a:custGeom>
              <a:solidFill>
                <a:srgbClr val="000000"/>
              </a:solidFill>
            </p:spPr>
          </p:sp>
          <p:sp>
            <p:nvSpPr>
              <p:cNvPr id="38" name="Freeform 38"/>
              <p:cNvSpPr/>
              <p:nvPr/>
            </p:nvSpPr>
            <p:spPr>
              <a:xfrm>
                <a:off x="0" y="0"/>
                <a:ext cx="2374655" cy="1522450"/>
              </a:xfrm>
              <a:custGeom>
                <a:avLst/>
                <a:gdLst/>
                <a:ahLst/>
                <a:cxnLst/>
                <a:rect l="l" t="t" r="r" b="b"/>
                <a:pathLst>
                  <a:path w="2374655" h="1522450">
                    <a:moveTo>
                      <a:pt x="0" y="0"/>
                    </a:moveTo>
                    <a:lnTo>
                      <a:pt x="2374655" y="0"/>
                    </a:lnTo>
                    <a:lnTo>
                      <a:pt x="2374655" y="1522450"/>
                    </a:lnTo>
                    <a:lnTo>
                      <a:pt x="0" y="1522450"/>
                    </a:lnTo>
                    <a:close/>
                  </a:path>
                </a:pathLst>
              </a:custGeom>
              <a:solidFill>
                <a:srgbClr val="FFFFFF"/>
              </a:solidFill>
            </p:spPr>
          </p:sp>
        </p:grpSp>
        <p:sp>
          <p:nvSpPr>
            <p:cNvPr id="39" name="TextBox 39"/>
            <p:cNvSpPr txBox="1"/>
            <p:nvPr/>
          </p:nvSpPr>
          <p:spPr>
            <a:xfrm>
              <a:off x="144411" y="-8288"/>
              <a:ext cx="1069750" cy="821101"/>
            </a:xfrm>
            <a:prstGeom prst="rect">
              <a:avLst/>
            </a:prstGeom>
          </p:spPr>
          <p:txBody>
            <a:bodyPr lIns="0" tIns="0" rIns="0" bIns="0" rtlCol="0" anchor="t">
              <a:spAutoFit/>
            </a:bodyPr>
            <a:lstStyle/>
            <a:p>
              <a:pPr algn="ctr">
                <a:lnSpc>
                  <a:spcPts val="5132"/>
                </a:lnSpc>
                <a:spcBef>
                  <a:spcPct val="0"/>
                </a:spcBef>
              </a:pPr>
              <a:r>
                <a:rPr lang="en-US" sz="3665">
                  <a:solidFill>
                    <a:srgbClr val="000000"/>
                  </a:solidFill>
                  <a:latin typeface="Bernoru Expanded"/>
                </a:rPr>
                <a:t>U</a:t>
              </a:r>
            </a:p>
          </p:txBody>
        </p:sp>
      </p:grpSp>
      <p:grpSp>
        <p:nvGrpSpPr>
          <p:cNvPr id="40" name="Group 40"/>
          <p:cNvGrpSpPr/>
          <p:nvPr/>
        </p:nvGrpSpPr>
        <p:grpSpPr>
          <a:xfrm>
            <a:off x="7553976" y="5258146"/>
            <a:ext cx="857967" cy="660544"/>
            <a:chOff x="0" y="0"/>
            <a:chExt cx="1143957" cy="880726"/>
          </a:xfrm>
        </p:grpSpPr>
        <p:grpSp>
          <p:nvGrpSpPr>
            <p:cNvPr id="41" name="Group 41"/>
            <p:cNvGrpSpPr/>
            <p:nvPr/>
          </p:nvGrpSpPr>
          <p:grpSpPr>
            <a:xfrm>
              <a:off x="0" y="0"/>
              <a:ext cx="1143957" cy="880726"/>
              <a:chOff x="0" y="0"/>
              <a:chExt cx="2040163" cy="1570710"/>
            </a:xfrm>
          </p:grpSpPr>
          <p:sp>
            <p:nvSpPr>
              <p:cNvPr id="42" name="Freeform 42"/>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43" name="Freeform 43"/>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44" name="Freeform 44"/>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45" name="TextBox 45"/>
            <p:cNvSpPr txBox="1"/>
            <p:nvPr/>
          </p:nvSpPr>
          <p:spPr>
            <a:xfrm>
              <a:off x="121598" y="-8288"/>
              <a:ext cx="900760" cy="821101"/>
            </a:xfrm>
            <a:prstGeom prst="rect">
              <a:avLst/>
            </a:prstGeom>
          </p:spPr>
          <p:txBody>
            <a:bodyPr lIns="0" tIns="0" rIns="0" bIns="0" rtlCol="0" anchor="t">
              <a:spAutoFit/>
            </a:bodyPr>
            <a:lstStyle/>
            <a:p>
              <a:pPr algn="ctr">
                <a:lnSpc>
                  <a:spcPts val="5132"/>
                </a:lnSpc>
                <a:spcBef>
                  <a:spcPct val="0"/>
                </a:spcBef>
              </a:pPr>
              <a:r>
                <a:rPr lang="en-US" sz="3665">
                  <a:solidFill>
                    <a:srgbClr val="000000"/>
                  </a:solidFill>
                  <a:latin typeface="Bernoru Expanded"/>
                </a:rPr>
                <a:t>Y</a:t>
              </a:r>
            </a:p>
          </p:txBody>
        </p:sp>
      </p:grpSp>
      <p:grpSp>
        <p:nvGrpSpPr>
          <p:cNvPr id="46" name="Group 46"/>
          <p:cNvGrpSpPr/>
          <p:nvPr/>
        </p:nvGrpSpPr>
        <p:grpSpPr>
          <a:xfrm>
            <a:off x="8646424" y="5168956"/>
            <a:ext cx="492813" cy="838924"/>
            <a:chOff x="0" y="0"/>
            <a:chExt cx="657084" cy="1118565"/>
          </a:xfrm>
        </p:grpSpPr>
        <p:grpSp>
          <p:nvGrpSpPr>
            <p:cNvPr id="47" name="Group 47"/>
            <p:cNvGrpSpPr/>
            <p:nvPr/>
          </p:nvGrpSpPr>
          <p:grpSpPr>
            <a:xfrm>
              <a:off x="0" y="0"/>
              <a:ext cx="657084" cy="1118565"/>
              <a:chOff x="0" y="0"/>
              <a:chExt cx="1132538" cy="1927938"/>
            </a:xfrm>
          </p:grpSpPr>
          <p:sp>
            <p:nvSpPr>
              <p:cNvPr id="48" name="Freeform 48"/>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49" name="Freeform 49"/>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50" name="Freeform 50"/>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51" name="TextBox 51"/>
            <p:cNvSpPr txBox="1"/>
            <p:nvPr/>
          </p:nvSpPr>
          <p:spPr>
            <a:xfrm>
              <a:off x="111757" y="81976"/>
              <a:ext cx="433570" cy="887937"/>
            </a:xfrm>
            <a:prstGeom prst="rect">
              <a:avLst/>
            </a:prstGeom>
          </p:spPr>
          <p:txBody>
            <a:bodyPr lIns="0" tIns="0" rIns="0" bIns="0" rtlCol="0" anchor="t">
              <a:spAutoFit/>
            </a:bodyPr>
            <a:lstStyle/>
            <a:p>
              <a:pPr marL="0" lvl="0" indent="0" algn="ctr">
                <a:lnSpc>
                  <a:spcPts val="5658"/>
                </a:lnSpc>
                <a:spcBef>
                  <a:spcPct val="0"/>
                </a:spcBef>
              </a:pPr>
              <a:r>
                <a:rPr lang="en-US" sz="4041">
                  <a:solidFill>
                    <a:srgbClr val="000000"/>
                  </a:solidFill>
                  <a:latin typeface="Antonio Light"/>
                </a:rPr>
                <a:t>O</a:t>
              </a:r>
            </a:p>
          </p:txBody>
        </p:sp>
      </p:grpSp>
      <p:pic>
        <p:nvPicPr>
          <p:cNvPr id="52" name="Picture 5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15231">
            <a:off x="6978269" y="6078671"/>
            <a:ext cx="3829124" cy="925952"/>
          </a:xfrm>
          <a:prstGeom prst="rect">
            <a:avLst/>
          </a:prstGeom>
        </p:spPr>
      </p:pic>
      <p:pic>
        <p:nvPicPr>
          <p:cNvPr id="53" name="Picture 5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9673353">
            <a:off x="-1906503" y="-29881"/>
            <a:ext cx="6798852" cy="3485957"/>
          </a:xfrm>
          <a:prstGeom prst="rect">
            <a:avLst/>
          </a:prstGeom>
        </p:spPr>
      </p:pic>
      <p:pic>
        <p:nvPicPr>
          <p:cNvPr id="54" name="Picture 54"/>
          <p:cNvPicPr>
            <a:picLocks noChangeAspect="1"/>
          </p:cNvPicPr>
          <p:nvPr/>
        </p:nvPicPr>
        <p:blipFill>
          <a:blip r:embed="rId9"/>
          <a:srcRect/>
          <a:stretch>
            <a:fillRect/>
          </a:stretch>
        </p:blipFill>
        <p:spPr>
          <a:xfrm rot="488437">
            <a:off x="-1643854" y="6727805"/>
            <a:ext cx="7502459" cy="3966925"/>
          </a:xfrm>
          <a:prstGeom prst="rect">
            <a:avLst/>
          </a:prstGeom>
        </p:spPr>
      </p:pic>
      <p:pic>
        <p:nvPicPr>
          <p:cNvPr id="55" name="Picture 55"/>
          <p:cNvPicPr>
            <a:picLocks noChangeAspect="1"/>
          </p:cNvPicPr>
          <p:nvPr/>
        </p:nvPicPr>
        <p:blipFill>
          <a:blip r:embed="rId10"/>
          <a:srcRect/>
          <a:stretch>
            <a:fillRect/>
          </a:stretch>
        </p:blipFill>
        <p:spPr>
          <a:xfrm rot="10723431">
            <a:off x="13844454" y="-708008"/>
            <a:ext cx="5387139" cy="4242372"/>
          </a:xfrm>
          <a:prstGeom prst="rect">
            <a:avLst/>
          </a:prstGeom>
        </p:spPr>
      </p:pic>
      <p:pic>
        <p:nvPicPr>
          <p:cNvPr id="56" name="Picture 56"/>
          <p:cNvPicPr>
            <a:picLocks noChangeAspect="1"/>
          </p:cNvPicPr>
          <p:nvPr/>
        </p:nvPicPr>
        <p:blipFill>
          <a:blip r:embed="rId11"/>
          <a:srcRect/>
          <a:stretch>
            <a:fillRect/>
          </a:stretch>
        </p:blipFill>
        <p:spPr>
          <a:xfrm rot="-2183686">
            <a:off x="16713947" y="904993"/>
            <a:ext cx="3496727" cy="4616141"/>
          </a:xfrm>
          <a:prstGeom prst="rect">
            <a:avLst/>
          </a:prstGeom>
        </p:spPr>
      </p:pic>
      <p:pic>
        <p:nvPicPr>
          <p:cNvPr id="57" name="Picture 57"/>
          <p:cNvPicPr>
            <a:picLocks noChangeAspect="1"/>
          </p:cNvPicPr>
          <p:nvPr/>
        </p:nvPicPr>
        <p:blipFill>
          <a:blip r:embed="rId12"/>
          <a:srcRect/>
          <a:stretch>
            <a:fillRect/>
          </a:stretch>
        </p:blipFill>
        <p:spPr>
          <a:xfrm>
            <a:off x="-1284531" y="4714734"/>
            <a:ext cx="4144076" cy="4455996"/>
          </a:xfrm>
          <a:prstGeom prst="rect">
            <a:avLst/>
          </a:prstGeom>
        </p:spPr>
      </p:pic>
      <p:sp>
        <p:nvSpPr>
          <p:cNvPr id="58" name="TextBox 58"/>
          <p:cNvSpPr txBox="1"/>
          <p:nvPr/>
        </p:nvSpPr>
        <p:spPr>
          <a:xfrm>
            <a:off x="9139238" y="4626827"/>
            <a:ext cx="9525" cy="961590"/>
          </a:xfrm>
          <a:prstGeom prst="rect">
            <a:avLst/>
          </a:prstGeom>
        </p:spPr>
        <p:txBody>
          <a:bodyPr lIns="0" tIns="0" rIns="0" bIns="0" rtlCol="0" anchor="t">
            <a:spAutoFit/>
          </a:bodyPr>
          <a:lstStyle/>
          <a:p>
            <a:pPr algn="ctr">
              <a:lnSpc>
                <a:spcPts val="7898"/>
              </a:lnSpc>
              <a:spcBef>
                <a:spcPct val="0"/>
              </a:spcBef>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3255"/>
            <a:ext cx="18288000" cy="10287000"/>
          </a:xfrm>
          <a:prstGeom prst="rect">
            <a:avLst/>
          </a:prstGeom>
        </p:spPr>
      </p:pic>
      <p:grpSp>
        <p:nvGrpSpPr>
          <p:cNvPr id="3" name="Group 3"/>
          <p:cNvGrpSpPr/>
          <p:nvPr/>
        </p:nvGrpSpPr>
        <p:grpSpPr>
          <a:xfrm>
            <a:off x="4411193" y="3656744"/>
            <a:ext cx="4192081" cy="1026633"/>
            <a:chOff x="0" y="0"/>
            <a:chExt cx="890623" cy="218112"/>
          </a:xfrm>
        </p:grpSpPr>
        <p:sp>
          <p:nvSpPr>
            <p:cNvPr id="4" name="Freeform 4"/>
            <p:cNvSpPr/>
            <p:nvPr/>
          </p:nvSpPr>
          <p:spPr>
            <a:xfrm>
              <a:off x="0" y="0"/>
              <a:ext cx="890623" cy="218112"/>
            </a:xfrm>
            <a:custGeom>
              <a:avLst/>
              <a:gdLst/>
              <a:ahLst/>
              <a:cxnLst/>
              <a:rect l="l" t="t" r="r" b="b"/>
              <a:pathLst>
                <a:path w="890623" h="218112">
                  <a:moveTo>
                    <a:pt x="0" y="0"/>
                  </a:moveTo>
                  <a:lnTo>
                    <a:pt x="890623" y="0"/>
                  </a:lnTo>
                  <a:lnTo>
                    <a:pt x="890623" y="218112"/>
                  </a:lnTo>
                  <a:lnTo>
                    <a:pt x="0" y="218112"/>
                  </a:lnTo>
                  <a:close/>
                </a:path>
              </a:pathLst>
            </a:custGeom>
            <a:solidFill>
              <a:srgbClr val="FFFFFF"/>
            </a:solidFill>
          </p:spPr>
          <p:txBody>
            <a:bodyPr/>
            <a:lstStyle/>
            <a:p>
              <a:endParaRPr lang="en-US" dirty="0"/>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600"/>
                </a:lnSpc>
              </a:pPr>
              <a:r>
                <a:rPr lang="en-US" sz="2000">
                  <a:solidFill>
                    <a:srgbClr val="000000"/>
                  </a:solidFill>
                  <a:latin typeface="Fira Code"/>
                </a:rPr>
                <a:t>ABSTRACT </a:t>
              </a:r>
            </a:p>
          </p:txBody>
        </p:sp>
      </p:grpSp>
      <p:grpSp>
        <p:nvGrpSpPr>
          <p:cNvPr id="6" name="Group 6"/>
          <p:cNvGrpSpPr/>
          <p:nvPr/>
        </p:nvGrpSpPr>
        <p:grpSpPr>
          <a:xfrm>
            <a:off x="9942445" y="3649206"/>
            <a:ext cx="4254466" cy="1026633"/>
            <a:chOff x="0" y="0"/>
            <a:chExt cx="903877" cy="218112"/>
          </a:xfrm>
        </p:grpSpPr>
        <p:sp>
          <p:nvSpPr>
            <p:cNvPr id="7" name="Freeform 7"/>
            <p:cNvSpPr/>
            <p:nvPr/>
          </p:nvSpPr>
          <p:spPr>
            <a:xfrm>
              <a:off x="0" y="0"/>
              <a:ext cx="903877" cy="218112"/>
            </a:xfrm>
            <a:custGeom>
              <a:avLst/>
              <a:gdLst/>
              <a:ahLst/>
              <a:cxnLst/>
              <a:rect l="l" t="t" r="r" b="b"/>
              <a:pathLst>
                <a:path w="903877" h="218112">
                  <a:moveTo>
                    <a:pt x="0" y="0"/>
                  </a:moveTo>
                  <a:lnTo>
                    <a:pt x="903877" y="0"/>
                  </a:lnTo>
                  <a:lnTo>
                    <a:pt x="903877" y="218112"/>
                  </a:lnTo>
                  <a:lnTo>
                    <a:pt x="0" y="218112"/>
                  </a:lnTo>
                  <a:close/>
                </a:path>
              </a:pathLst>
            </a:custGeom>
            <a:solidFill>
              <a:srgbClr val="FFFFFF"/>
            </a:solidFill>
          </p:spPr>
          <p:txBody>
            <a:bodyPr/>
            <a:lstStyle/>
            <a:p>
              <a:endParaRPr lang="en-IN" b="0" i="0" u="none" strike="noStrike" dirty="0">
                <a:solidFill>
                  <a:srgbClr val="000000"/>
                </a:solidFill>
                <a:effectLst/>
              </a:endParaRPr>
            </a:p>
            <a:p>
              <a:r>
                <a:rPr lang="en-IN" dirty="0">
                  <a:solidFill>
                    <a:srgbClr val="000000"/>
                  </a:solidFill>
                </a:rPr>
                <a:t>               </a:t>
              </a:r>
              <a:endParaRPr lang="en-US" dirty="0"/>
            </a:p>
          </p:txBody>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600"/>
                </a:lnSpc>
              </a:pPr>
              <a:r>
                <a:rPr lang="en-US" sz="2000">
                  <a:solidFill>
                    <a:srgbClr val="000000"/>
                  </a:solidFill>
                  <a:latin typeface="Fira Code"/>
                </a:rPr>
                <a:t>RESULT AND DISCUSSION </a:t>
              </a:r>
            </a:p>
          </p:txBody>
        </p:sp>
      </p:grpSp>
      <p:grpSp>
        <p:nvGrpSpPr>
          <p:cNvPr id="9" name="Group 9"/>
          <p:cNvGrpSpPr/>
          <p:nvPr/>
        </p:nvGrpSpPr>
        <p:grpSpPr>
          <a:xfrm>
            <a:off x="4411194" y="4848519"/>
            <a:ext cx="4192081" cy="1026633"/>
            <a:chOff x="0" y="0"/>
            <a:chExt cx="890623" cy="218112"/>
          </a:xfrm>
        </p:grpSpPr>
        <p:sp>
          <p:nvSpPr>
            <p:cNvPr id="10" name="Freeform 10"/>
            <p:cNvSpPr/>
            <p:nvPr/>
          </p:nvSpPr>
          <p:spPr>
            <a:xfrm>
              <a:off x="0" y="0"/>
              <a:ext cx="890623" cy="218112"/>
            </a:xfrm>
            <a:custGeom>
              <a:avLst/>
              <a:gdLst/>
              <a:ahLst/>
              <a:cxnLst/>
              <a:rect l="l" t="t" r="r" b="b"/>
              <a:pathLst>
                <a:path w="890623" h="218112">
                  <a:moveTo>
                    <a:pt x="0" y="0"/>
                  </a:moveTo>
                  <a:lnTo>
                    <a:pt x="890623" y="0"/>
                  </a:lnTo>
                  <a:lnTo>
                    <a:pt x="890623" y="218112"/>
                  </a:lnTo>
                  <a:lnTo>
                    <a:pt x="0" y="218112"/>
                  </a:lnTo>
                  <a:close/>
                </a:path>
              </a:pathLst>
            </a:custGeom>
            <a:solidFill>
              <a:srgbClr val="FA643F"/>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600"/>
                </a:lnSpc>
              </a:pPr>
              <a:r>
                <a:rPr lang="en-US" sz="2000">
                  <a:solidFill>
                    <a:srgbClr val="000000"/>
                  </a:solidFill>
                  <a:latin typeface="Fira Code"/>
                </a:rPr>
                <a:t>INTRODUCTION </a:t>
              </a:r>
            </a:p>
          </p:txBody>
        </p:sp>
      </p:grpSp>
      <p:grpSp>
        <p:nvGrpSpPr>
          <p:cNvPr id="12" name="Group 12"/>
          <p:cNvGrpSpPr/>
          <p:nvPr/>
        </p:nvGrpSpPr>
        <p:grpSpPr>
          <a:xfrm>
            <a:off x="9942445" y="4867693"/>
            <a:ext cx="4254466" cy="1026633"/>
            <a:chOff x="0" y="0"/>
            <a:chExt cx="903877" cy="218112"/>
          </a:xfrm>
        </p:grpSpPr>
        <p:sp>
          <p:nvSpPr>
            <p:cNvPr id="13" name="Freeform 13"/>
            <p:cNvSpPr/>
            <p:nvPr/>
          </p:nvSpPr>
          <p:spPr>
            <a:xfrm>
              <a:off x="0" y="0"/>
              <a:ext cx="903877" cy="218112"/>
            </a:xfrm>
            <a:custGeom>
              <a:avLst/>
              <a:gdLst/>
              <a:ahLst/>
              <a:cxnLst/>
              <a:rect l="l" t="t" r="r" b="b"/>
              <a:pathLst>
                <a:path w="903877" h="218112">
                  <a:moveTo>
                    <a:pt x="0" y="0"/>
                  </a:moveTo>
                  <a:lnTo>
                    <a:pt x="903877" y="0"/>
                  </a:lnTo>
                  <a:lnTo>
                    <a:pt x="903877" y="218112"/>
                  </a:lnTo>
                  <a:lnTo>
                    <a:pt x="0" y="218112"/>
                  </a:lnTo>
                  <a:close/>
                </a:path>
              </a:pathLst>
            </a:custGeom>
            <a:solidFill>
              <a:srgbClr val="FA643F"/>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600"/>
                </a:lnSpc>
              </a:pPr>
              <a:r>
                <a:rPr lang="en-US" sz="2000">
                  <a:solidFill>
                    <a:srgbClr val="000000"/>
                  </a:solidFill>
                  <a:latin typeface="Fira Code"/>
                </a:rPr>
                <a:t>MUSIC AND ITS INFLUENCE </a:t>
              </a:r>
            </a:p>
          </p:txBody>
        </p:sp>
      </p:grpSp>
      <p:pic>
        <p:nvPicPr>
          <p:cNvPr id="15" name="Picture 15"/>
          <p:cNvPicPr>
            <a:picLocks noChangeAspect="1"/>
          </p:cNvPicPr>
          <p:nvPr/>
        </p:nvPicPr>
        <p:blipFill>
          <a:blip r:embed="rId3"/>
          <a:srcRect/>
          <a:stretch>
            <a:fillRect/>
          </a:stretch>
        </p:blipFill>
        <p:spPr>
          <a:xfrm rot="-428748">
            <a:off x="-2491524" y="4770883"/>
            <a:ext cx="4614032" cy="4643052"/>
          </a:xfrm>
          <a:prstGeom prst="rect">
            <a:avLst/>
          </a:prstGeom>
        </p:spPr>
      </p:pic>
      <p:pic>
        <p:nvPicPr>
          <p:cNvPr id="16" name="Picture 16"/>
          <p:cNvPicPr>
            <a:picLocks noChangeAspect="1"/>
          </p:cNvPicPr>
          <p:nvPr/>
        </p:nvPicPr>
        <p:blipFill>
          <a:blip r:embed="rId4"/>
          <a:srcRect/>
          <a:stretch>
            <a:fillRect/>
          </a:stretch>
        </p:blipFill>
        <p:spPr>
          <a:xfrm rot="-450248">
            <a:off x="-758481" y="7165711"/>
            <a:ext cx="6297685" cy="4715392"/>
          </a:xfrm>
          <a:prstGeom prst="rect">
            <a:avLst/>
          </a:prstGeom>
        </p:spPr>
      </p:pic>
      <p:grpSp>
        <p:nvGrpSpPr>
          <p:cNvPr id="17" name="Group 17"/>
          <p:cNvGrpSpPr/>
          <p:nvPr/>
        </p:nvGrpSpPr>
        <p:grpSpPr>
          <a:xfrm>
            <a:off x="4411195" y="6065775"/>
            <a:ext cx="4192081" cy="1026633"/>
            <a:chOff x="0" y="0"/>
            <a:chExt cx="890623" cy="218112"/>
          </a:xfrm>
        </p:grpSpPr>
        <p:sp>
          <p:nvSpPr>
            <p:cNvPr id="18" name="Freeform 18"/>
            <p:cNvSpPr/>
            <p:nvPr/>
          </p:nvSpPr>
          <p:spPr>
            <a:xfrm>
              <a:off x="0" y="0"/>
              <a:ext cx="890623" cy="218112"/>
            </a:xfrm>
            <a:custGeom>
              <a:avLst/>
              <a:gdLst/>
              <a:ahLst/>
              <a:cxnLst/>
              <a:rect l="l" t="t" r="r" b="b"/>
              <a:pathLst>
                <a:path w="890623" h="218112">
                  <a:moveTo>
                    <a:pt x="0" y="0"/>
                  </a:moveTo>
                  <a:lnTo>
                    <a:pt x="890623" y="0"/>
                  </a:lnTo>
                  <a:lnTo>
                    <a:pt x="890623" y="218112"/>
                  </a:lnTo>
                  <a:lnTo>
                    <a:pt x="0" y="218112"/>
                  </a:lnTo>
                  <a:close/>
                </a:path>
              </a:pathLst>
            </a:custGeom>
            <a:solidFill>
              <a:srgbClr val="FFFFFF"/>
            </a:solidFill>
          </p:spPr>
        </p:sp>
        <p:sp>
          <p:nvSpPr>
            <p:cNvPr id="19" name="TextBox 19"/>
            <p:cNvSpPr txBox="1"/>
            <p:nvPr/>
          </p:nvSpPr>
          <p:spPr>
            <a:xfrm>
              <a:off x="0" y="-28575"/>
              <a:ext cx="812800" cy="841375"/>
            </a:xfrm>
            <a:prstGeom prst="rect">
              <a:avLst/>
            </a:prstGeom>
          </p:spPr>
          <p:txBody>
            <a:bodyPr lIns="50800" tIns="50800" rIns="50800" bIns="50800" rtlCol="0" anchor="ctr"/>
            <a:lstStyle/>
            <a:p>
              <a:pPr algn="ctr">
                <a:lnSpc>
                  <a:spcPts val="2600"/>
                </a:lnSpc>
              </a:pPr>
              <a:r>
                <a:rPr lang="en-US" sz="2000">
                  <a:solidFill>
                    <a:srgbClr val="000000"/>
                  </a:solidFill>
                  <a:latin typeface="Fira Code"/>
                </a:rPr>
                <a:t>AIM IN THE PRESENT STUDY </a:t>
              </a:r>
            </a:p>
          </p:txBody>
        </p:sp>
      </p:grpSp>
      <p:grpSp>
        <p:nvGrpSpPr>
          <p:cNvPr id="20" name="Group 20"/>
          <p:cNvGrpSpPr/>
          <p:nvPr/>
        </p:nvGrpSpPr>
        <p:grpSpPr>
          <a:xfrm>
            <a:off x="9942445" y="6103121"/>
            <a:ext cx="4254466" cy="1026633"/>
            <a:chOff x="0" y="0"/>
            <a:chExt cx="903877" cy="218112"/>
          </a:xfrm>
        </p:grpSpPr>
        <p:sp>
          <p:nvSpPr>
            <p:cNvPr id="21" name="Freeform 21"/>
            <p:cNvSpPr/>
            <p:nvPr/>
          </p:nvSpPr>
          <p:spPr>
            <a:xfrm>
              <a:off x="0" y="0"/>
              <a:ext cx="903877" cy="218112"/>
            </a:xfrm>
            <a:custGeom>
              <a:avLst/>
              <a:gdLst/>
              <a:ahLst/>
              <a:cxnLst/>
              <a:rect l="l" t="t" r="r" b="b"/>
              <a:pathLst>
                <a:path w="903877" h="218112">
                  <a:moveTo>
                    <a:pt x="0" y="0"/>
                  </a:moveTo>
                  <a:lnTo>
                    <a:pt x="903877" y="0"/>
                  </a:lnTo>
                  <a:lnTo>
                    <a:pt x="903877" y="218112"/>
                  </a:lnTo>
                  <a:lnTo>
                    <a:pt x="0" y="218112"/>
                  </a:lnTo>
                  <a:close/>
                </a:path>
              </a:pathLst>
            </a:custGeom>
            <a:solidFill>
              <a:srgbClr val="FFFFFF"/>
            </a:solidFill>
          </p:spPr>
        </p:sp>
        <p:sp>
          <p:nvSpPr>
            <p:cNvPr id="22" name="TextBox 22"/>
            <p:cNvSpPr txBox="1"/>
            <p:nvPr/>
          </p:nvSpPr>
          <p:spPr>
            <a:xfrm>
              <a:off x="0" y="-28575"/>
              <a:ext cx="812800" cy="841375"/>
            </a:xfrm>
            <a:prstGeom prst="rect">
              <a:avLst/>
            </a:prstGeom>
          </p:spPr>
          <p:txBody>
            <a:bodyPr lIns="50800" tIns="50800" rIns="50800" bIns="50800" rtlCol="0" anchor="ctr"/>
            <a:lstStyle/>
            <a:p>
              <a:pPr algn="ctr">
                <a:lnSpc>
                  <a:spcPts val="2600"/>
                </a:lnSpc>
              </a:pPr>
              <a:r>
                <a:rPr lang="en-US" sz="2000">
                  <a:solidFill>
                    <a:srgbClr val="000000"/>
                  </a:solidFill>
                  <a:latin typeface="Fira Code"/>
                </a:rPr>
                <a:t>THE BIOLOGY OF MUSIC </a:t>
              </a:r>
            </a:p>
          </p:txBody>
        </p:sp>
      </p:grpSp>
      <p:grpSp>
        <p:nvGrpSpPr>
          <p:cNvPr id="23" name="Group 23"/>
          <p:cNvGrpSpPr/>
          <p:nvPr/>
        </p:nvGrpSpPr>
        <p:grpSpPr>
          <a:xfrm>
            <a:off x="4411195" y="7301335"/>
            <a:ext cx="4223941" cy="1026633"/>
            <a:chOff x="0" y="0"/>
            <a:chExt cx="897391" cy="218112"/>
          </a:xfrm>
        </p:grpSpPr>
        <p:sp>
          <p:nvSpPr>
            <p:cNvPr id="24" name="Freeform 24"/>
            <p:cNvSpPr/>
            <p:nvPr/>
          </p:nvSpPr>
          <p:spPr>
            <a:xfrm>
              <a:off x="0" y="0"/>
              <a:ext cx="897391" cy="218112"/>
            </a:xfrm>
            <a:custGeom>
              <a:avLst/>
              <a:gdLst/>
              <a:ahLst/>
              <a:cxnLst/>
              <a:rect l="l" t="t" r="r" b="b"/>
              <a:pathLst>
                <a:path w="897391" h="218112">
                  <a:moveTo>
                    <a:pt x="0" y="0"/>
                  </a:moveTo>
                  <a:lnTo>
                    <a:pt x="897391" y="0"/>
                  </a:lnTo>
                  <a:lnTo>
                    <a:pt x="897391" y="218112"/>
                  </a:lnTo>
                  <a:lnTo>
                    <a:pt x="0" y="218112"/>
                  </a:lnTo>
                  <a:close/>
                </a:path>
              </a:pathLst>
            </a:custGeom>
            <a:solidFill>
              <a:srgbClr val="FA643F"/>
            </a:solidFill>
          </p:spPr>
          <p:txBody>
            <a:bodyPr/>
            <a:lstStyle/>
            <a:p>
              <a:pPr algn="ctr"/>
              <a:endParaRPr lang="en-US" dirty="0"/>
            </a:p>
          </p:txBody>
        </p:sp>
        <p:sp>
          <p:nvSpPr>
            <p:cNvPr id="25" name="TextBox 25"/>
            <p:cNvSpPr txBox="1"/>
            <p:nvPr/>
          </p:nvSpPr>
          <p:spPr>
            <a:xfrm>
              <a:off x="0" y="-28575"/>
              <a:ext cx="812800" cy="841375"/>
            </a:xfrm>
            <a:prstGeom prst="rect">
              <a:avLst/>
            </a:prstGeom>
          </p:spPr>
          <p:txBody>
            <a:bodyPr lIns="50800" tIns="50800" rIns="50800" bIns="50800" rtlCol="0" anchor="ctr"/>
            <a:lstStyle/>
            <a:p>
              <a:pPr algn="ctr">
                <a:lnSpc>
                  <a:spcPts val="2600"/>
                </a:lnSpc>
              </a:pPr>
              <a:r>
                <a:rPr lang="en-US" sz="2000">
                  <a:solidFill>
                    <a:srgbClr val="000000"/>
                  </a:solidFill>
                  <a:latin typeface="Fira Code"/>
                </a:rPr>
                <a:t>MATERIALS AND METHODS </a:t>
              </a:r>
            </a:p>
          </p:txBody>
        </p:sp>
      </p:grpSp>
      <p:grpSp>
        <p:nvGrpSpPr>
          <p:cNvPr id="26" name="Group 26"/>
          <p:cNvGrpSpPr/>
          <p:nvPr/>
        </p:nvGrpSpPr>
        <p:grpSpPr>
          <a:xfrm>
            <a:off x="9942443" y="7338549"/>
            <a:ext cx="4222606" cy="1026633"/>
            <a:chOff x="0" y="0"/>
            <a:chExt cx="897108" cy="218112"/>
          </a:xfrm>
        </p:grpSpPr>
        <p:sp>
          <p:nvSpPr>
            <p:cNvPr id="27" name="Freeform 27"/>
            <p:cNvSpPr/>
            <p:nvPr/>
          </p:nvSpPr>
          <p:spPr>
            <a:xfrm>
              <a:off x="0" y="0"/>
              <a:ext cx="897108" cy="218112"/>
            </a:xfrm>
            <a:custGeom>
              <a:avLst/>
              <a:gdLst/>
              <a:ahLst/>
              <a:cxnLst/>
              <a:rect l="l" t="t" r="r" b="b"/>
              <a:pathLst>
                <a:path w="897108" h="218112">
                  <a:moveTo>
                    <a:pt x="0" y="0"/>
                  </a:moveTo>
                  <a:lnTo>
                    <a:pt x="897108" y="0"/>
                  </a:lnTo>
                  <a:lnTo>
                    <a:pt x="897108" y="218112"/>
                  </a:lnTo>
                  <a:lnTo>
                    <a:pt x="0" y="218112"/>
                  </a:lnTo>
                  <a:close/>
                </a:path>
              </a:pathLst>
            </a:custGeom>
            <a:solidFill>
              <a:srgbClr val="FA643F"/>
            </a:solidFill>
          </p:spPr>
        </p:sp>
        <p:sp>
          <p:nvSpPr>
            <p:cNvPr id="28" name="TextBox 28"/>
            <p:cNvSpPr txBox="1"/>
            <p:nvPr/>
          </p:nvSpPr>
          <p:spPr>
            <a:xfrm>
              <a:off x="0" y="-28575"/>
              <a:ext cx="812800" cy="841375"/>
            </a:xfrm>
            <a:prstGeom prst="rect">
              <a:avLst/>
            </a:prstGeom>
          </p:spPr>
          <p:txBody>
            <a:bodyPr lIns="50800" tIns="50800" rIns="50800" bIns="50800" rtlCol="0" anchor="ctr"/>
            <a:lstStyle/>
            <a:p>
              <a:pPr algn="ctr">
                <a:lnSpc>
                  <a:spcPts val="2600"/>
                </a:lnSpc>
              </a:pPr>
              <a:r>
                <a:rPr lang="en-US" sz="2000">
                  <a:solidFill>
                    <a:srgbClr val="000000"/>
                  </a:solidFill>
                  <a:latin typeface="Fira Code"/>
                </a:rPr>
                <a:t>CONCLUSION</a:t>
              </a:r>
            </a:p>
          </p:txBody>
        </p:sp>
      </p:grpSp>
      <p:grpSp>
        <p:nvGrpSpPr>
          <p:cNvPr id="29" name="Group 29"/>
          <p:cNvGrpSpPr/>
          <p:nvPr/>
        </p:nvGrpSpPr>
        <p:grpSpPr>
          <a:xfrm>
            <a:off x="4411195" y="7015214"/>
            <a:ext cx="4223941" cy="3960274"/>
            <a:chOff x="0" y="-327960"/>
            <a:chExt cx="897391" cy="841375"/>
          </a:xfrm>
        </p:grpSpPr>
        <p:sp>
          <p:nvSpPr>
            <p:cNvPr id="30" name="Freeform 30"/>
            <p:cNvSpPr/>
            <p:nvPr/>
          </p:nvSpPr>
          <p:spPr>
            <a:xfrm>
              <a:off x="0" y="0"/>
              <a:ext cx="897391" cy="218112"/>
            </a:xfrm>
            <a:custGeom>
              <a:avLst/>
              <a:gdLst/>
              <a:ahLst/>
              <a:cxnLst/>
              <a:rect l="l" t="t" r="r" b="b"/>
              <a:pathLst>
                <a:path w="897391" h="218112">
                  <a:moveTo>
                    <a:pt x="0" y="0"/>
                  </a:moveTo>
                  <a:lnTo>
                    <a:pt x="897391" y="0"/>
                  </a:lnTo>
                  <a:lnTo>
                    <a:pt x="897391" y="218112"/>
                  </a:lnTo>
                  <a:lnTo>
                    <a:pt x="0" y="218112"/>
                  </a:lnTo>
                  <a:close/>
                </a:path>
              </a:pathLst>
            </a:custGeom>
            <a:solidFill>
              <a:srgbClr val="FFFFFF"/>
            </a:solidFill>
          </p:spPr>
        </p:sp>
        <p:sp>
          <p:nvSpPr>
            <p:cNvPr id="31" name="TextBox 31"/>
            <p:cNvSpPr txBox="1"/>
            <p:nvPr/>
          </p:nvSpPr>
          <p:spPr>
            <a:xfrm>
              <a:off x="25792" y="-327960"/>
              <a:ext cx="812800" cy="841375"/>
            </a:xfrm>
            <a:prstGeom prst="rect">
              <a:avLst/>
            </a:prstGeom>
          </p:spPr>
          <p:txBody>
            <a:bodyPr lIns="50800" tIns="50800" rIns="50800" bIns="50800" rtlCol="0" anchor="ctr"/>
            <a:lstStyle/>
            <a:p>
              <a:pPr algn="ctr">
                <a:lnSpc>
                  <a:spcPts val="2600"/>
                </a:lnSpc>
              </a:pPr>
              <a:r>
                <a:rPr lang="en-US" sz="2000" dirty="0">
                  <a:solidFill>
                    <a:srgbClr val="000000"/>
                  </a:solidFill>
                  <a:latin typeface="Fira Code"/>
                </a:rPr>
                <a:t> EFFECT OF MUSIC ON THE BRAIN</a:t>
              </a:r>
            </a:p>
          </p:txBody>
        </p:sp>
      </p:grpSp>
      <p:grpSp>
        <p:nvGrpSpPr>
          <p:cNvPr id="32" name="Group 32"/>
          <p:cNvGrpSpPr/>
          <p:nvPr/>
        </p:nvGrpSpPr>
        <p:grpSpPr>
          <a:xfrm>
            <a:off x="9958375" y="7088357"/>
            <a:ext cx="4222606" cy="3960275"/>
            <a:chOff x="0" y="-312339"/>
            <a:chExt cx="897108" cy="841375"/>
          </a:xfrm>
        </p:grpSpPr>
        <p:sp>
          <p:nvSpPr>
            <p:cNvPr id="33" name="Freeform 33"/>
            <p:cNvSpPr/>
            <p:nvPr/>
          </p:nvSpPr>
          <p:spPr>
            <a:xfrm>
              <a:off x="0" y="0"/>
              <a:ext cx="897108" cy="218112"/>
            </a:xfrm>
            <a:custGeom>
              <a:avLst/>
              <a:gdLst/>
              <a:ahLst/>
              <a:cxnLst/>
              <a:rect l="l" t="t" r="r" b="b"/>
              <a:pathLst>
                <a:path w="897108" h="218112">
                  <a:moveTo>
                    <a:pt x="0" y="0"/>
                  </a:moveTo>
                  <a:lnTo>
                    <a:pt x="897108" y="0"/>
                  </a:lnTo>
                  <a:lnTo>
                    <a:pt x="897108" y="218112"/>
                  </a:lnTo>
                  <a:lnTo>
                    <a:pt x="0" y="218112"/>
                  </a:lnTo>
                  <a:close/>
                </a:path>
              </a:pathLst>
            </a:custGeom>
            <a:solidFill>
              <a:srgbClr val="FFFFFF"/>
            </a:solidFill>
          </p:spPr>
        </p:sp>
        <p:sp>
          <p:nvSpPr>
            <p:cNvPr id="34" name="TextBox 34"/>
            <p:cNvSpPr txBox="1"/>
            <p:nvPr/>
          </p:nvSpPr>
          <p:spPr>
            <a:xfrm>
              <a:off x="38770" y="-312339"/>
              <a:ext cx="812800" cy="841375"/>
            </a:xfrm>
            <a:prstGeom prst="rect">
              <a:avLst/>
            </a:prstGeom>
          </p:spPr>
          <p:txBody>
            <a:bodyPr lIns="50800" tIns="50800" rIns="50800" bIns="50800" rtlCol="0" anchor="ctr"/>
            <a:lstStyle/>
            <a:p>
              <a:pPr algn="ctr">
                <a:lnSpc>
                  <a:spcPts val="2600"/>
                </a:lnSpc>
              </a:pPr>
              <a:r>
                <a:rPr lang="en-US" sz="2000" dirty="0">
                  <a:solidFill>
                    <a:srgbClr val="000000"/>
                  </a:solidFill>
                  <a:latin typeface="Fira Code"/>
                </a:rPr>
                <a:t>REFERENCE </a:t>
              </a:r>
            </a:p>
          </p:txBody>
        </p:sp>
      </p:grpSp>
      <p:pic>
        <p:nvPicPr>
          <p:cNvPr id="35" name="Picture 3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486400" y="1716906"/>
            <a:ext cx="7315200" cy="412311"/>
          </a:xfrm>
          <a:prstGeom prst="rect">
            <a:avLst/>
          </a:prstGeom>
        </p:spPr>
      </p:pic>
      <p:sp>
        <p:nvSpPr>
          <p:cNvPr id="36" name="TextBox 36"/>
          <p:cNvSpPr txBox="1"/>
          <p:nvPr/>
        </p:nvSpPr>
        <p:spPr>
          <a:xfrm>
            <a:off x="3709617" y="1028700"/>
            <a:ext cx="10868766" cy="981075"/>
          </a:xfrm>
          <a:prstGeom prst="rect">
            <a:avLst/>
          </a:prstGeom>
        </p:spPr>
        <p:txBody>
          <a:bodyPr lIns="0" tIns="0" rIns="0" bIns="0" rtlCol="0" anchor="t">
            <a:spAutoFit/>
          </a:bodyPr>
          <a:lstStyle/>
          <a:p>
            <a:pPr algn="ctr">
              <a:lnSpc>
                <a:spcPts val="7799"/>
              </a:lnSpc>
            </a:pPr>
            <a:r>
              <a:rPr lang="en-US" sz="6499" spc="649">
                <a:solidFill>
                  <a:srgbClr val="FFFFFF"/>
                </a:solidFill>
                <a:latin typeface="Fira Code"/>
              </a:rPr>
              <a:t>OBJECTIVE </a:t>
            </a:r>
          </a:p>
        </p:txBody>
      </p:sp>
      <p:sp>
        <p:nvSpPr>
          <p:cNvPr id="38" name="TextBox 37">
            <a:extLst>
              <a:ext uri="{FF2B5EF4-FFF2-40B4-BE49-F238E27FC236}">
                <a16:creationId xmlns:a16="http://schemas.microsoft.com/office/drawing/2014/main" id="{5C177C1A-A2B9-4C05-6F6C-FF25B3EECFC8}"/>
              </a:ext>
            </a:extLst>
          </p:cNvPr>
          <p:cNvSpPr txBox="1"/>
          <p:nvPr/>
        </p:nvSpPr>
        <p:spPr>
          <a:xfrm>
            <a:off x="5820146" y="3924725"/>
            <a:ext cx="1962150" cy="400110"/>
          </a:xfrm>
          <a:prstGeom prst="rect">
            <a:avLst/>
          </a:prstGeom>
          <a:noFill/>
        </p:spPr>
        <p:txBody>
          <a:bodyPr wrap="square">
            <a:spAutoFit/>
          </a:bodyPr>
          <a:lstStyle/>
          <a:p>
            <a:r>
              <a:rPr lang="en-IN" sz="2000" b="0" i="0" u="none" strike="noStrike" dirty="0">
                <a:solidFill>
                  <a:srgbClr val="000000"/>
                </a:solidFill>
                <a:effectLst/>
              </a:rPr>
              <a:t>ABSTRACT</a:t>
            </a:r>
            <a:endParaRPr lang="en-US" sz="2000" dirty="0"/>
          </a:p>
        </p:txBody>
      </p:sp>
      <p:sp>
        <p:nvSpPr>
          <p:cNvPr id="40" name="TextBox 39">
            <a:extLst>
              <a:ext uri="{FF2B5EF4-FFF2-40B4-BE49-F238E27FC236}">
                <a16:creationId xmlns:a16="http://schemas.microsoft.com/office/drawing/2014/main" id="{1F81D94E-5638-E84C-65A1-A825116A3088}"/>
              </a:ext>
            </a:extLst>
          </p:cNvPr>
          <p:cNvSpPr txBox="1"/>
          <p:nvPr/>
        </p:nvSpPr>
        <p:spPr>
          <a:xfrm>
            <a:off x="5651111" y="5140245"/>
            <a:ext cx="1774543" cy="369332"/>
          </a:xfrm>
          <a:prstGeom prst="rect">
            <a:avLst/>
          </a:prstGeom>
          <a:noFill/>
        </p:spPr>
        <p:txBody>
          <a:bodyPr wrap="square">
            <a:spAutoFit/>
          </a:bodyPr>
          <a:lstStyle/>
          <a:p>
            <a:r>
              <a:rPr lang="en-IN" b="0" i="0" u="none" strike="noStrike" dirty="0">
                <a:solidFill>
                  <a:srgbClr val="000000"/>
                </a:solidFill>
                <a:effectLst/>
              </a:rPr>
              <a:t>INTRODUCTION</a:t>
            </a:r>
            <a:endParaRPr lang="en-US" dirty="0"/>
          </a:p>
        </p:txBody>
      </p:sp>
      <p:sp>
        <p:nvSpPr>
          <p:cNvPr id="42" name="TextBox 41">
            <a:extLst>
              <a:ext uri="{FF2B5EF4-FFF2-40B4-BE49-F238E27FC236}">
                <a16:creationId xmlns:a16="http://schemas.microsoft.com/office/drawing/2014/main" id="{0D14F6C5-9343-EAB2-872C-8224411FCFF3}"/>
              </a:ext>
            </a:extLst>
          </p:cNvPr>
          <p:cNvSpPr txBox="1"/>
          <p:nvPr/>
        </p:nvSpPr>
        <p:spPr>
          <a:xfrm>
            <a:off x="5114394" y="6352973"/>
            <a:ext cx="2847975" cy="369332"/>
          </a:xfrm>
          <a:prstGeom prst="rect">
            <a:avLst/>
          </a:prstGeom>
          <a:noFill/>
        </p:spPr>
        <p:txBody>
          <a:bodyPr wrap="square">
            <a:spAutoFit/>
          </a:bodyPr>
          <a:lstStyle/>
          <a:p>
            <a:r>
              <a:rPr lang="en-IN" b="0" i="0" u="none" strike="noStrike" dirty="0">
                <a:solidFill>
                  <a:srgbClr val="000000"/>
                </a:solidFill>
                <a:effectLst/>
              </a:rPr>
              <a:t>AIM IN THE PRESENT STUDY</a:t>
            </a:r>
            <a:endParaRPr lang="en-US" dirty="0"/>
          </a:p>
        </p:txBody>
      </p:sp>
      <p:sp>
        <p:nvSpPr>
          <p:cNvPr id="44" name="TextBox 43">
            <a:extLst>
              <a:ext uri="{FF2B5EF4-FFF2-40B4-BE49-F238E27FC236}">
                <a16:creationId xmlns:a16="http://schemas.microsoft.com/office/drawing/2014/main" id="{2EE4536B-6F58-8E97-9E58-8B8F6C1280CF}"/>
              </a:ext>
            </a:extLst>
          </p:cNvPr>
          <p:cNvSpPr txBox="1"/>
          <p:nvPr/>
        </p:nvSpPr>
        <p:spPr>
          <a:xfrm>
            <a:off x="5146042" y="7644713"/>
            <a:ext cx="2847975" cy="369332"/>
          </a:xfrm>
          <a:prstGeom prst="rect">
            <a:avLst/>
          </a:prstGeom>
          <a:noFill/>
        </p:spPr>
        <p:txBody>
          <a:bodyPr wrap="square">
            <a:spAutoFit/>
          </a:bodyPr>
          <a:lstStyle/>
          <a:p>
            <a:r>
              <a:rPr lang="en-IN" b="0" i="0" u="none" strike="noStrike" dirty="0">
                <a:solidFill>
                  <a:srgbClr val="000000"/>
                </a:solidFill>
                <a:effectLst/>
              </a:rPr>
              <a:t>MATERIALS AND METHODS</a:t>
            </a:r>
            <a:endParaRPr lang="en-US" dirty="0"/>
          </a:p>
        </p:txBody>
      </p:sp>
      <p:sp>
        <p:nvSpPr>
          <p:cNvPr id="46" name="TextBox 45">
            <a:extLst>
              <a:ext uri="{FF2B5EF4-FFF2-40B4-BE49-F238E27FC236}">
                <a16:creationId xmlns:a16="http://schemas.microsoft.com/office/drawing/2014/main" id="{7E55E7F7-8CAD-2B43-E790-4043AB2FA4CB}"/>
              </a:ext>
            </a:extLst>
          </p:cNvPr>
          <p:cNvSpPr txBox="1"/>
          <p:nvPr/>
        </p:nvSpPr>
        <p:spPr>
          <a:xfrm>
            <a:off x="10700046" y="5185085"/>
            <a:ext cx="2847975" cy="369332"/>
          </a:xfrm>
          <a:prstGeom prst="rect">
            <a:avLst/>
          </a:prstGeom>
          <a:noFill/>
        </p:spPr>
        <p:txBody>
          <a:bodyPr wrap="square">
            <a:spAutoFit/>
          </a:bodyPr>
          <a:lstStyle/>
          <a:p>
            <a:r>
              <a:rPr lang="en-IN" b="0" i="0" u="none" strike="noStrike" dirty="0">
                <a:solidFill>
                  <a:srgbClr val="000000"/>
                </a:solidFill>
                <a:effectLst/>
              </a:rPr>
              <a:t>MUSIC AND ITS INFLUENCE</a:t>
            </a:r>
            <a:endParaRPr lang="en-US" dirty="0"/>
          </a:p>
        </p:txBody>
      </p:sp>
      <p:sp>
        <p:nvSpPr>
          <p:cNvPr id="48" name="TextBox 47">
            <a:extLst>
              <a:ext uri="{FF2B5EF4-FFF2-40B4-BE49-F238E27FC236}">
                <a16:creationId xmlns:a16="http://schemas.microsoft.com/office/drawing/2014/main" id="{9FB6EDA8-488F-958A-69BA-BC3418F8286A}"/>
              </a:ext>
            </a:extLst>
          </p:cNvPr>
          <p:cNvSpPr txBox="1"/>
          <p:nvPr/>
        </p:nvSpPr>
        <p:spPr>
          <a:xfrm>
            <a:off x="10903474" y="6419621"/>
            <a:ext cx="2441118" cy="369332"/>
          </a:xfrm>
          <a:prstGeom prst="rect">
            <a:avLst/>
          </a:prstGeom>
          <a:noFill/>
        </p:spPr>
        <p:txBody>
          <a:bodyPr wrap="square">
            <a:spAutoFit/>
          </a:bodyPr>
          <a:lstStyle/>
          <a:p>
            <a:r>
              <a:rPr lang="en-IN" b="0" i="0" u="none" strike="noStrike" dirty="0">
                <a:solidFill>
                  <a:srgbClr val="000000"/>
                </a:solidFill>
                <a:effectLst/>
              </a:rPr>
              <a:t>THE BIOLOGY OF MUSIC</a:t>
            </a:r>
            <a:endParaRPr lang="en-US" dirty="0"/>
          </a:p>
        </p:txBody>
      </p:sp>
      <p:sp>
        <p:nvSpPr>
          <p:cNvPr id="50" name="TextBox 49">
            <a:extLst>
              <a:ext uri="{FF2B5EF4-FFF2-40B4-BE49-F238E27FC236}">
                <a16:creationId xmlns:a16="http://schemas.microsoft.com/office/drawing/2014/main" id="{7D1AD47A-5610-EA3B-22D5-CF684862F80E}"/>
              </a:ext>
            </a:extLst>
          </p:cNvPr>
          <p:cNvSpPr txBox="1"/>
          <p:nvPr/>
        </p:nvSpPr>
        <p:spPr>
          <a:xfrm>
            <a:off x="10785140" y="3985395"/>
            <a:ext cx="2645928" cy="369332"/>
          </a:xfrm>
          <a:prstGeom prst="rect">
            <a:avLst/>
          </a:prstGeom>
          <a:noFill/>
        </p:spPr>
        <p:txBody>
          <a:bodyPr wrap="square">
            <a:spAutoFit/>
          </a:bodyPr>
          <a:lstStyle/>
          <a:p>
            <a:r>
              <a:rPr lang="en-IN" b="0" i="0" u="none" strike="noStrike" dirty="0">
                <a:solidFill>
                  <a:srgbClr val="000000"/>
                </a:solidFill>
                <a:effectLst/>
              </a:rPr>
              <a:t>RESULT AND DISCUSSION</a:t>
            </a:r>
            <a:endParaRPr lang="en-US" dirty="0"/>
          </a:p>
        </p:txBody>
      </p:sp>
      <p:sp>
        <p:nvSpPr>
          <p:cNvPr id="52" name="TextBox 51">
            <a:extLst>
              <a:ext uri="{FF2B5EF4-FFF2-40B4-BE49-F238E27FC236}">
                <a16:creationId xmlns:a16="http://schemas.microsoft.com/office/drawing/2014/main" id="{6EDA57A5-0D03-79B6-84B5-8FE02E7176C0}"/>
              </a:ext>
            </a:extLst>
          </p:cNvPr>
          <p:cNvSpPr txBox="1"/>
          <p:nvPr/>
        </p:nvSpPr>
        <p:spPr>
          <a:xfrm>
            <a:off x="11445824" y="7664034"/>
            <a:ext cx="1547862" cy="369332"/>
          </a:xfrm>
          <a:prstGeom prst="rect">
            <a:avLst/>
          </a:prstGeom>
          <a:noFill/>
        </p:spPr>
        <p:txBody>
          <a:bodyPr wrap="square">
            <a:spAutoFit/>
          </a:bodyPr>
          <a:lstStyle/>
          <a:p>
            <a:r>
              <a:rPr lang="en-IN" b="0" i="0" u="none" strike="noStrike" dirty="0">
                <a:solidFill>
                  <a:srgbClr val="000000"/>
                </a:solidFill>
                <a:effectLst/>
              </a:rPr>
              <a:t>CONCLUSION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30516" y="6108324"/>
            <a:ext cx="6925440" cy="5855144"/>
          </a:xfrm>
          <a:prstGeom prst="rect">
            <a:avLst/>
          </a:prstGeom>
        </p:spPr>
      </p:pic>
      <p:grpSp>
        <p:nvGrpSpPr>
          <p:cNvPr id="4" name="Group 4"/>
          <p:cNvGrpSpPr/>
          <p:nvPr/>
        </p:nvGrpSpPr>
        <p:grpSpPr>
          <a:xfrm>
            <a:off x="1873425" y="2472260"/>
            <a:ext cx="14541148" cy="7356560"/>
            <a:chOff x="-1" y="-47625"/>
            <a:chExt cx="10970052" cy="5549895"/>
          </a:xfrm>
        </p:grpSpPr>
        <p:sp>
          <p:nvSpPr>
            <p:cNvPr id="5" name="Freeform 5"/>
            <p:cNvSpPr/>
            <p:nvPr/>
          </p:nvSpPr>
          <p:spPr>
            <a:xfrm>
              <a:off x="0" y="0"/>
              <a:ext cx="10970051" cy="5502270"/>
            </a:xfrm>
            <a:custGeom>
              <a:avLst/>
              <a:gdLst/>
              <a:ahLst/>
              <a:cxnLst/>
              <a:rect l="l" t="t" r="r" b="b"/>
              <a:pathLst>
                <a:path w="10970051" h="5502270">
                  <a:moveTo>
                    <a:pt x="15972" y="0"/>
                  </a:moveTo>
                  <a:lnTo>
                    <a:pt x="10954078" y="0"/>
                  </a:lnTo>
                  <a:cubicBezTo>
                    <a:pt x="10958314" y="0"/>
                    <a:pt x="10962377" y="1683"/>
                    <a:pt x="10965373" y="4678"/>
                  </a:cubicBezTo>
                  <a:cubicBezTo>
                    <a:pt x="10968368" y="7674"/>
                    <a:pt x="10970051" y="11736"/>
                    <a:pt x="10970051" y="15972"/>
                  </a:cubicBezTo>
                  <a:lnTo>
                    <a:pt x="10970051" y="5486297"/>
                  </a:lnTo>
                  <a:cubicBezTo>
                    <a:pt x="10970051" y="5495118"/>
                    <a:pt x="10962900" y="5502270"/>
                    <a:pt x="10954078" y="5502270"/>
                  </a:cubicBezTo>
                  <a:lnTo>
                    <a:pt x="15972" y="5502270"/>
                  </a:lnTo>
                  <a:cubicBezTo>
                    <a:pt x="11736" y="5502270"/>
                    <a:pt x="7674" y="5500587"/>
                    <a:pt x="4678" y="5497591"/>
                  </a:cubicBezTo>
                  <a:cubicBezTo>
                    <a:pt x="1683" y="5494596"/>
                    <a:pt x="0" y="5490533"/>
                    <a:pt x="0" y="5486297"/>
                  </a:cubicBezTo>
                  <a:lnTo>
                    <a:pt x="0" y="15972"/>
                  </a:lnTo>
                  <a:cubicBezTo>
                    <a:pt x="0" y="11736"/>
                    <a:pt x="1683" y="7674"/>
                    <a:pt x="4678" y="4678"/>
                  </a:cubicBezTo>
                  <a:cubicBezTo>
                    <a:pt x="7674" y="1683"/>
                    <a:pt x="11736" y="0"/>
                    <a:pt x="15972" y="0"/>
                  </a:cubicBezTo>
                  <a:close/>
                </a:path>
              </a:pathLst>
            </a:custGeom>
            <a:solidFill>
              <a:srgbClr val="FFFFFF"/>
            </a:solidFill>
            <a:ln>
              <a:noFill/>
            </a:ln>
          </p:spPr>
        </p:sp>
        <p:sp>
          <p:nvSpPr>
            <p:cNvPr id="6" name="TextBox 6"/>
            <p:cNvSpPr txBox="1"/>
            <p:nvPr/>
          </p:nvSpPr>
          <p:spPr>
            <a:xfrm>
              <a:off x="-1" y="-47625"/>
              <a:ext cx="10970051" cy="5549895"/>
            </a:xfrm>
            <a:prstGeom prst="rect">
              <a:avLst/>
            </a:prstGeom>
          </p:spPr>
          <p:txBody>
            <a:bodyPr lIns="254000" tIns="254000" rIns="254000" bIns="254000" rtlCol="0" anchor="ctr"/>
            <a:lstStyle/>
            <a:p>
              <a:pPr algn="ctr">
                <a:lnSpc>
                  <a:spcPts val="3219"/>
                </a:lnSpc>
              </a:pPr>
              <a:r>
                <a:rPr lang="en-US" sz="2299" dirty="0">
                  <a:solidFill>
                    <a:srgbClr val="000000"/>
                  </a:solidFill>
                  <a:latin typeface="Fira Code"/>
                </a:rPr>
                <a:t>Music has a vast influence over the nations and peoples on this planet. It has been used in every culture and is often connected with anxiolytic and analgesic properties. Today it is used in many hospitals to help patients relax and help relieve or ease pain, confusion and anxiety. Music is also commonly used in counselling. Music therapy techniques may include guided listening or improvisational playing and are used within the context of many theories, and for many types of mental disorders, from depression to schizophrenia. Many of the healing qualities of music in counselling are connected to its use as a nonverbal medium for communication. Music is read differently in the brain than non-musical tones and is connected to many different areas of the brain. Learning music relegates a larger part of the brain to recognizing and interpreting music. Listening to music has also been found to have an effect on learning. A survey studying the difference in GPA between students who listen to music while studying and those who do finds no overall significant difference but does find that students who listen to hip-hop and rap while studying score significantly lower while students who listen to easy</a:t>
              </a:r>
            </a:p>
            <a:p>
              <a:pPr algn="ctr">
                <a:lnSpc>
                  <a:spcPts val="3219"/>
                </a:lnSpc>
              </a:pPr>
              <a:r>
                <a:rPr lang="en-US" sz="2299" dirty="0">
                  <a:solidFill>
                    <a:srgbClr val="000000"/>
                  </a:solidFill>
                  <a:latin typeface="Fira Code"/>
                </a:rPr>
                <a:t> </a:t>
              </a:r>
            </a:p>
          </p:txBody>
        </p:sp>
      </p:grpSp>
      <p:grpSp>
        <p:nvGrpSpPr>
          <p:cNvPr id="7" name="Group 7"/>
          <p:cNvGrpSpPr/>
          <p:nvPr/>
        </p:nvGrpSpPr>
        <p:grpSpPr>
          <a:xfrm>
            <a:off x="8760160" y="1028587"/>
            <a:ext cx="1073093" cy="710329"/>
            <a:chOff x="0" y="0"/>
            <a:chExt cx="1430791" cy="947105"/>
          </a:xfrm>
        </p:grpSpPr>
        <p:grpSp>
          <p:nvGrpSpPr>
            <p:cNvPr id="8" name="Group 8"/>
            <p:cNvGrpSpPr/>
            <p:nvPr/>
          </p:nvGrpSpPr>
          <p:grpSpPr>
            <a:xfrm>
              <a:off x="0" y="0"/>
              <a:ext cx="1430791" cy="947105"/>
              <a:chOff x="0" y="0"/>
              <a:chExt cx="2576015" cy="1705181"/>
            </a:xfrm>
          </p:grpSpPr>
          <p:sp>
            <p:nvSpPr>
              <p:cNvPr id="9" name="Freeform 9"/>
              <p:cNvSpPr/>
              <p:nvPr/>
            </p:nvSpPr>
            <p:spPr>
              <a:xfrm>
                <a:off x="41910" y="43180"/>
                <a:ext cx="2527755" cy="1656921"/>
              </a:xfrm>
              <a:custGeom>
                <a:avLst/>
                <a:gdLst/>
                <a:ahLst/>
                <a:cxnLst/>
                <a:rect l="l" t="t" r="r" b="b"/>
                <a:pathLst>
                  <a:path w="2527755" h="1656921">
                    <a:moveTo>
                      <a:pt x="0" y="0"/>
                    </a:moveTo>
                    <a:lnTo>
                      <a:pt x="2527755" y="0"/>
                    </a:lnTo>
                    <a:lnTo>
                      <a:pt x="2527755" y="1656921"/>
                    </a:lnTo>
                    <a:lnTo>
                      <a:pt x="0" y="1656921"/>
                    </a:lnTo>
                    <a:close/>
                  </a:path>
                </a:pathLst>
              </a:custGeom>
              <a:solidFill>
                <a:srgbClr val="000000"/>
              </a:solidFill>
            </p:spPr>
          </p:sp>
          <p:sp>
            <p:nvSpPr>
              <p:cNvPr id="10" name="Freeform 10"/>
              <p:cNvSpPr/>
              <p:nvPr/>
            </p:nvSpPr>
            <p:spPr>
              <a:xfrm>
                <a:off x="35560" y="35560"/>
                <a:ext cx="2540455" cy="1669621"/>
              </a:xfrm>
              <a:custGeom>
                <a:avLst/>
                <a:gdLst/>
                <a:ahLst/>
                <a:cxnLst/>
                <a:rect l="l" t="t" r="r" b="b"/>
                <a:pathLst>
                  <a:path w="2540455" h="1669621">
                    <a:moveTo>
                      <a:pt x="2540455" y="1669621"/>
                    </a:moveTo>
                    <a:lnTo>
                      <a:pt x="0" y="1669621"/>
                    </a:lnTo>
                    <a:lnTo>
                      <a:pt x="0" y="0"/>
                    </a:lnTo>
                    <a:lnTo>
                      <a:pt x="2540455" y="0"/>
                    </a:lnTo>
                    <a:lnTo>
                      <a:pt x="2540455" y="1669621"/>
                    </a:lnTo>
                    <a:close/>
                    <a:moveTo>
                      <a:pt x="12700" y="1656921"/>
                    </a:moveTo>
                    <a:lnTo>
                      <a:pt x="2527755" y="1656921"/>
                    </a:lnTo>
                    <a:lnTo>
                      <a:pt x="2527755" y="12700"/>
                    </a:lnTo>
                    <a:lnTo>
                      <a:pt x="12700" y="12700"/>
                    </a:lnTo>
                    <a:lnTo>
                      <a:pt x="12700" y="1656921"/>
                    </a:lnTo>
                    <a:close/>
                  </a:path>
                </a:pathLst>
              </a:custGeom>
              <a:solidFill>
                <a:srgbClr val="000000"/>
              </a:solidFill>
            </p:spPr>
          </p:sp>
          <p:sp>
            <p:nvSpPr>
              <p:cNvPr id="11" name="Freeform 11"/>
              <p:cNvSpPr/>
              <p:nvPr/>
            </p:nvSpPr>
            <p:spPr>
              <a:xfrm>
                <a:off x="0" y="0"/>
                <a:ext cx="2527755" cy="1656921"/>
              </a:xfrm>
              <a:custGeom>
                <a:avLst/>
                <a:gdLst/>
                <a:ahLst/>
                <a:cxnLst/>
                <a:rect l="l" t="t" r="r" b="b"/>
                <a:pathLst>
                  <a:path w="2527755" h="1656921">
                    <a:moveTo>
                      <a:pt x="0" y="0"/>
                    </a:moveTo>
                    <a:lnTo>
                      <a:pt x="2527755" y="0"/>
                    </a:lnTo>
                    <a:lnTo>
                      <a:pt x="2527755" y="1656921"/>
                    </a:lnTo>
                    <a:lnTo>
                      <a:pt x="0" y="1656921"/>
                    </a:lnTo>
                    <a:close/>
                  </a:path>
                </a:pathLst>
              </a:custGeom>
              <a:solidFill>
                <a:srgbClr val="FFFFFF"/>
              </a:solidFill>
            </p:spPr>
          </p:sp>
        </p:grpSp>
        <p:sp>
          <p:nvSpPr>
            <p:cNvPr id="12" name="TextBox 12"/>
            <p:cNvSpPr txBox="1"/>
            <p:nvPr/>
          </p:nvSpPr>
          <p:spPr>
            <a:xfrm>
              <a:off x="152088" y="-18454"/>
              <a:ext cx="1126616" cy="898288"/>
            </a:xfrm>
            <a:prstGeom prst="rect">
              <a:avLst/>
            </a:prstGeom>
          </p:spPr>
          <p:txBody>
            <a:bodyPr lIns="0" tIns="0" rIns="0" bIns="0" rtlCol="0" anchor="t">
              <a:spAutoFit/>
            </a:bodyPr>
            <a:lstStyle/>
            <a:p>
              <a:pPr algn="ctr">
                <a:lnSpc>
                  <a:spcPts val="5644"/>
                </a:lnSpc>
                <a:spcBef>
                  <a:spcPct val="0"/>
                </a:spcBef>
              </a:pPr>
              <a:r>
                <a:rPr lang="en-US" sz="4031">
                  <a:solidFill>
                    <a:srgbClr val="000000"/>
                  </a:solidFill>
                  <a:latin typeface="Bernoru Expanded"/>
                </a:rPr>
                <a:t>R</a:t>
              </a:r>
            </a:p>
          </p:txBody>
        </p:sp>
      </p:grpSp>
      <p:grpSp>
        <p:nvGrpSpPr>
          <p:cNvPr id="13" name="Group 13"/>
          <p:cNvGrpSpPr/>
          <p:nvPr/>
        </p:nvGrpSpPr>
        <p:grpSpPr>
          <a:xfrm>
            <a:off x="5543531" y="933681"/>
            <a:ext cx="570305" cy="772539"/>
            <a:chOff x="0" y="0"/>
            <a:chExt cx="760407" cy="1030052"/>
          </a:xfrm>
        </p:grpSpPr>
        <p:grpSp>
          <p:nvGrpSpPr>
            <p:cNvPr id="14" name="Group 14"/>
            <p:cNvGrpSpPr/>
            <p:nvPr/>
          </p:nvGrpSpPr>
          <p:grpSpPr>
            <a:xfrm>
              <a:off x="0" y="0"/>
              <a:ext cx="760407" cy="1030052"/>
              <a:chOff x="0" y="0"/>
              <a:chExt cx="1297325" cy="1757364"/>
            </a:xfrm>
          </p:grpSpPr>
          <p:sp>
            <p:nvSpPr>
              <p:cNvPr id="15" name="Freeform 15"/>
              <p:cNvSpPr/>
              <p:nvPr/>
            </p:nvSpPr>
            <p:spPr>
              <a:xfrm>
                <a:off x="41910" y="43180"/>
                <a:ext cx="1249065" cy="1709104"/>
              </a:xfrm>
              <a:custGeom>
                <a:avLst/>
                <a:gdLst/>
                <a:ahLst/>
                <a:cxnLst/>
                <a:rect l="l" t="t" r="r" b="b"/>
                <a:pathLst>
                  <a:path w="1249065" h="1709104">
                    <a:moveTo>
                      <a:pt x="0" y="0"/>
                    </a:moveTo>
                    <a:lnTo>
                      <a:pt x="1249065" y="0"/>
                    </a:lnTo>
                    <a:lnTo>
                      <a:pt x="1249065" y="1709104"/>
                    </a:lnTo>
                    <a:lnTo>
                      <a:pt x="0" y="1709104"/>
                    </a:lnTo>
                    <a:close/>
                  </a:path>
                </a:pathLst>
              </a:custGeom>
              <a:solidFill>
                <a:srgbClr val="000000"/>
              </a:solidFill>
            </p:spPr>
          </p:sp>
          <p:sp>
            <p:nvSpPr>
              <p:cNvPr id="16" name="Freeform 16"/>
              <p:cNvSpPr/>
              <p:nvPr/>
            </p:nvSpPr>
            <p:spPr>
              <a:xfrm>
                <a:off x="35560" y="35560"/>
                <a:ext cx="1261765" cy="1721804"/>
              </a:xfrm>
              <a:custGeom>
                <a:avLst/>
                <a:gdLst/>
                <a:ahLst/>
                <a:cxnLst/>
                <a:rect l="l" t="t" r="r" b="b"/>
                <a:pathLst>
                  <a:path w="1261765" h="1721804">
                    <a:moveTo>
                      <a:pt x="1261765" y="1721804"/>
                    </a:moveTo>
                    <a:lnTo>
                      <a:pt x="0" y="1721804"/>
                    </a:lnTo>
                    <a:lnTo>
                      <a:pt x="0" y="0"/>
                    </a:lnTo>
                    <a:lnTo>
                      <a:pt x="1261765" y="0"/>
                    </a:lnTo>
                    <a:lnTo>
                      <a:pt x="1261765" y="1721804"/>
                    </a:lnTo>
                    <a:close/>
                    <a:moveTo>
                      <a:pt x="12700" y="1709104"/>
                    </a:moveTo>
                    <a:lnTo>
                      <a:pt x="1249065" y="1709104"/>
                    </a:lnTo>
                    <a:lnTo>
                      <a:pt x="1249065" y="12700"/>
                    </a:lnTo>
                    <a:lnTo>
                      <a:pt x="12700" y="12700"/>
                    </a:lnTo>
                    <a:lnTo>
                      <a:pt x="12700" y="1709104"/>
                    </a:lnTo>
                    <a:close/>
                  </a:path>
                </a:pathLst>
              </a:custGeom>
              <a:solidFill>
                <a:srgbClr val="000000"/>
              </a:solidFill>
            </p:spPr>
          </p:sp>
          <p:sp>
            <p:nvSpPr>
              <p:cNvPr id="17" name="Freeform 17"/>
              <p:cNvSpPr/>
              <p:nvPr/>
            </p:nvSpPr>
            <p:spPr>
              <a:xfrm>
                <a:off x="0" y="0"/>
                <a:ext cx="1249065" cy="1709104"/>
              </a:xfrm>
              <a:custGeom>
                <a:avLst/>
                <a:gdLst/>
                <a:ahLst/>
                <a:cxnLst/>
                <a:rect l="l" t="t" r="r" b="b"/>
                <a:pathLst>
                  <a:path w="1249065" h="1709104">
                    <a:moveTo>
                      <a:pt x="0" y="0"/>
                    </a:moveTo>
                    <a:lnTo>
                      <a:pt x="1249065" y="0"/>
                    </a:lnTo>
                    <a:lnTo>
                      <a:pt x="1249065" y="1709104"/>
                    </a:lnTo>
                    <a:lnTo>
                      <a:pt x="0" y="1709104"/>
                    </a:lnTo>
                    <a:close/>
                  </a:path>
                </a:pathLst>
              </a:custGeom>
              <a:solidFill>
                <a:srgbClr val="FFFFFF"/>
              </a:solidFill>
            </p:spPr>
          </p:sp>
        </p:grpSp>
        <p:sp>
          <p:nvSpPr>
            <p:cNvPr id="18" name="TextBox 18"/>
            <p:cNvSpPr txBox="1"/>
            <p:nvPr/>
          </p:nvSpPr>
          <p:spPr>
            <a:xfrm>
              <a:off x="93722" y="41609"/>
              <a:ext cx="572963" cy="880160"/>
            </a:xfrm>
            <a:prstGeom prst="rect">
              <a:avLst/>
            </a:prstGeom>
          </p:spPr>
          <p:txBody>
            <a:bodyPr lIns="0" tIns="0" rIns="0" bIns="0" rtlCol="0" anchor="t">
              <a:spAutoFit/>
            </a:bodyPr>
            <a:lstStyle/>
            <a:p>
              <a:pPr algn="ctr">
                <a:lnSpc>
                  <a:spcPts val="5604"/>
                </a:lnSpc>
                <a:spcBef>
                  <a:spcPct val="0"/>
                </a:spcBef>
              </a:pPr>
              <a:r>
                <a:rPr lang="en-US" sz="4003">
                  <a:solidFill>
                    <a:srgbClr val="000000"/>
                  </a:solidFill>
                  <a:latin typeface="IBM Plex Serif"/>
                </a:rPr>
                <a:t>A</a:t>
              </a:r>
            </a:p>
          </p:txBody>
        </p:sp>
      </p:grpSp>
      <p:grpSp>
        <p:nvGrpSpPr>
          <p:cNvPr id="19" name="Group 19"/>
          <p:cNvGrpSpPr/>
          <p:nvPr/>
        </p:nvGrpSpPr>
        <p:grpSpPr>
          <a:xfrm>
            <a:off x="9973417" y="982729"/>
            <a:ext cx="570305" cy="772561"/>
            <a:chOff x="0" y="0"/>
            <a:chExt cx="760407" cy="1030081"/>
          </a:xfrm>
        </p:grpSpPr>
        <p:grpSp>
          <p:nvGrpSpPr>
            <p:cNvPr id="20" name="Group 20"/>
            <p:cNvGrpSpPr/>
            <p:nvPr/>
          </p:nvGrpSpPr>
          <p:grpSpPr>
            <a:xfrm>
              <a:off x="0" y="0"/>
              <a:ext cx="760407" cy="1030081"/>
              <a:chOff x="0" y="0"/>
              <a:chExt cx="1297325" cy="1757414"/>
            </a:xfrm>
          </p:grpSpPr>
          <p:sp>
            <p:nvSpPr>
              <p:cNvPr id="21" name="Freeform 21"/>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22" name="Freeform 22"/>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23" name="Freeform 23"/>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24" name="TextBox 24"/>
            <p:cNvSpPr txBox="1"/>
            <p:nvPr/>
          </p:nvSpPr>
          <p:spPr>
            <a:xfrm>
              <a:off x="93722" y="41609"/>
              <a:ext cx="572963" cy="880189"/>
            </a:xfrm>
            <a:prstGeom prst="rect">
              <a:avLst/>
            </a:prstGeom>
          </p:spPr>
          <p:txBody>
            <a:bodyPr lIns="0" tIns="0" rIns="0" bIns="0" rtlCol="0" anchor="t">
              <a:spAutoFit/>
            </a:bodyPr>
            <a:lstStyle/>
            <a:p>
              <a:pPr algn="ctr">
                <a:lnSpc>
                  <a:spcPts val="5604"/>
                </a:lnSpc>
                <a:spcBef>
                  <a:spcPct val="0"/>
                </a:spcBef>
              </a:pPr>
              <a:r>
                <a:rPr lang="en-US" sz="4003">
                  <a:solidFill>
                    <a:srgbClr val="000000"/>
                  </a:solidFill>
                  <a:latin typeface="IBM Plex Serif"/>
                </a:rPr>
                <a:t>A</a:t>
              </a:r>
            </a:p>
          </p:txBody>
        </p:sp>
      </p:grpSp>
      <p:grpSp>
        <p:nvGrpSpPr>
          <p:cNvPr id="25" name="Group 25"/>
          <p:cNvGrpSpPr/>
          <p:nvPr/>
        </p:nvGrpSpPr>
        <p:grpSpPr>
          <a:xfrm>
            <a:off x="6274077" y="972969"/>
            <a:ext cx="849873" cy="654312"/>
            <a:chOff x="0" y="0"/>
            <a:chExt cx="1133164" cy="872416"/>
          </a:xfrm>
        </p:grpSpPr>
        <p:grpSp>
          <p:nvGrpSpPr>
            <p:cNvPr id="26" name="Group 26"/>
            <p:cNvGrpSpPr/>
            <p:nvPr/>
          </p:nvGrpSpPr>
          <p:grpSpPr>
            <a:xfrm>
              <a:off x="0" y="0"/>
              <a:ext cx="1133164" cy="872416"/>
              <a:chOff x="0" y="0"/>
              <a:chExt cx="2040163" cy="1570710"/>
            </a:xfrm>
          </p:grpSpPr>
          <p:sp>
            <p:nvSpPr>
              <p:cNvPr id="27" name="Freeform 27"/>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28" name="Freeform 28"/>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29" name="Freeform 29"/>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30" name="TextBox 30"/>
            <p:cNvSpPr txBox="1"/>
            <p:nvPr/>
          </p:nvSpPr>
          <p:spPr>
            <a:xfrm>
              <a:off x="120451" y="-8929"/>
              <a:ext cx="892261" cy="814073"/>
            </a:xfrm>
            <a:prstGeom prst="rect">
              <a:avLst/>
            </a:prstGeom>
          </p:spPr>
          <p:txBody>
            <a:bodyPr lIns="0" tIns="0" rIns="0" bIns="0" rtlCol="0" anchor="t">
              <a:spAutoFit/>
            </a:bodyPr>
            <a:lstStyle/>
            <a:p>
              <a:pPr algn="ctr">
                <a:lnSpc>
                  <a:spcPts val="5083"/>
                </a:lnSpc>
                <a:spcBef>
                  <a:spcPct val="0"/>
                </a:spcBef>
              </a:pPr>
              <a:r>
                <a:rPr lang="en-US" sz="3631">
                  <a:solidFill>
                    <a:srgbClr val="000000"/>
                  </a:solidFill>
                  <a:latin typeface="Bernoru Expanded"/>
                </a:rPr>
                <a:t>B</a:t>
              </a:r>
            </a:p>
          </p:txBody>
        </p:sp>
      </p:grpSp>
      <p:grpSp>
        <p:nvGrpSpPr>
          <p:cNvPr id="31" name="Group 31"/>
          <p:cNvGrpSpPr/>
          <p:nvPr/>
        </p:nvGrpSpPr>
        <p:grpSpPr>
          <a:xfrm>
            <a:off x="7797065" y="1012258"/>
            <a:ext cx="849873" cy="654312"/>
            <a:chOff x="0" y="0"/>
            <a:chExt cx="1133164" cy="872416"/>
          </a:xfrm>
        </p:grpSpPr>
        <p:grpSp>
          <p:nvGrpSpPr>
            <p:cNvPr id="32" name="Group 32"/>
            <p:cNvGrpSpPr/>
            <p:nvPr/>
          </p:nvGrpSpPr>
          <p:grpSpPr>
            <a:xfrm>
              <a:off x="0" y="0"/>
              <a:ext cx="1133164" cy="872416"/>
              <a:chOff x="0" y="0"/>
              <a:chExt cx="2040163" cy="1570710"/>
            </a:xfrm>
          </p:grpSpPr>
          <p:sp>
            <p:nvSpPr>
              <p:cNvPr id="33" name="Freeform 33"/>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34" name="Freeform 34"/>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35" name="Freeform 35"/>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36" name="TextBox 36"/>
            <p:cNvSpPr txBox="1"/>
            <p:nvPr/>
          </p:nvSpPr>
          <p:spPr>
            <a:xfrm>
              <a:off x="120451" y="-8929"/>
              <a:ext cx="892261" cy="814073"/>
            </a:xfrm>
            <a:prstGeom prst="rect">
              <a:avLst/>
            </a:prstGeom>
          </p:spPr>
          <p:txBody>
            <a:bodyPr lIns="0" tIns="0" rIns="0" bIns="0" rtlCol="0" anchor="t">
              <a:spAutoFit/>
            </a:bodyPr>
            <a:lstStyle/>
            <a:p>
              <a:pPr algn="ctr">
                <a:lnSpc>
                  <a:spcPts val="5083"/>
                </a:lnSpc>
                <a:spcBef>
                  <a:spcPct val="0"/>
                </a:spcBef>
              </a:pPr>
              <a:r>
                <a:rPr lang="en-US" sz="3631">
                  <a:solidFill>
                    <a:srgbClr val="000000"/>
                  </a:solidFill>
                  <a:latin typeface="Bernoru Expanded"/>
                </a:rPr>
                <a:t>T</a:t>
              </a:r>
            </a:p>
          </p:txBody>
        </p:sp>
      </p:grpSp>
      <p:grpSp>
        <p:nvGrpSpPr>
          <p:cNvPr id="37" name="Group 37"/>
          <p:cNvGrpSpPr/>
          <p:nvPr/>
        </p:nvGrpSpPr>
        <p:grpSpPr>
          <a:xfrm>
            <a:off x="7240665" y="1012619"/>
            <a:ext cx="488163" cy="831009"/>
            <a:chOff x="0" y="0"/>
            <a:chExt cx="650885" cy="1108012"/>
          </a:xfrm>
        </p:grpSpPr>
        <p:grpSp>
          <p:nvGrpSpPr>
            <p:cNvPr id="38" name="Group 38"/>
            <p:cNvGrpSpPr/>
            <p:nvPr/>
          </p:nvGrpSpPr>
          <p:grpSpPr>
            <a:xfrm>
              <a:off x="0" y="0"/>
              <a:ext cx="650885" cy="1108012"/>
              <a:chOff x="0" y="0"/>
              <a:chExt cx="1132538" cy="1927938"/>
            </a:xfrm>
          </p:grpSpPr>
          <p:sp>
            <p:nvSpPr>
              <p:cNvPr id="39" name="Freeform 39"/>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40" name="Freeform 40"/>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41" name="Freeform 41"/>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42" name="TextBox 42"/>
            <p:cNvSpPr txBox="1"/>
            <p:nvPr/>
          </p:nvSpPr>
          <p:spPr>
            <a:xfrm>
              <a:off x="110703" y="61524"/>
              <a:ext cx="429480" cy="899239"/>
            </a:xfrm>
            <a:prstGeom prst="rect">
              <a:avLst/>
            </a:prstGeom>
          </p:spPr>
          <p:txBody>
            <a:bodyPr lIns="0" tIns="0" rIns="0" bIns="0" rtlCol="0" anchor="t">
              <a:spAutoFit/>
            </a:bodyPr>
            <a:lstStyle/>
            <a:p>
              <a:pPr marL="0" lvl="0" indent="0" algn="ctr">
                <a:lnSpc>
                  <a:spcPts val="5604"/>
                </a:lnSpc>
                <a:spcBef>
                  <a:spcPct val="0"/>
                </a:spcBef>
              </a:pPr>
              <a:r>
                <a:rPr lang="en-US" sz="4003">
                  <a:solidFill>
                    <a:srgbClr val="000000"/>
                  </a:solidFill>
                  <a:latin typeface="Antonio Light"/>
                </a:rPr>
                <a:t>S</a:t>
              </a:r>
            </a:p>
          </p:txBody>
        </p:sp>
      </p:grpSp>
      <p:grpSp>
        <p:nvGrpSpPr>
          <p:cNvPr id="43" name="Group 43"/>
          <p:cNvGrpSpPr/>
          <p:nvPr/>
        </p:nvGrpSpPr>
        <p:grpSpPr>
          <a:xfrm>
            <a:off x="11725539" y="1061689"/>
            <a:ext cx="1018929" cy="660499"/>
            <a:chOff x="0" y="0"/>
            <a:chExt cx="1358573" cy="880665"/>
          </a:xfrm>
        </p:grpSpPr>
        <p:grpSp>
          <p:nvGrpSpPr>
            <p:cNvPr id="44" name="Group 44"/>
            <p:cNvGrpSpPr/>
            <p:nvPr/>
          </p:nvGrpSpPr>
          <p:grpSpPr>
            <a:xfrm>
              <a:off x="0" y="0"/>
              <a:ext cx="1358573" cy="880665"/>
              <a:chOff x="0" y="0"/>
              <a:chExt cx="2422915" cy="1570602"/>
            </a:xfrm>
          </p:grpSpPr>
          <p:sp>
            <p:nvSpPr>
              <p:cNvPr id="45" name="Freeform 45"/>
              <p:cNvSpPr/>
              <p:nvPr/>
            </p:nvSpPr>
            <p:spPr>
              <a:xfrm>
                <a:off x="41910" y="43180"/>
                <a:ext cx="2374655" cy="1522342"/>
              </a:xfrm>
              <a:custGeom>
                <a:avLst/>
                <a:gdLst/>
                <a:ahLst/>
                <a:cxnLst/>
                <a:rect l="l" t="t" r="r" b="b"/>
                <a:pathLst>
                  <a:path w="2374655" h="1522342">
                    <a:moveTo>
                      <a:pt x="0" y="0"/>
                    </a:moveTo>
                    <a:lnTo>
                      <a:pt x="2374655" y="0"/>
                    </a:lnTo>
                    <a:lnTo>
                      <a:pt x="2374655" y="1522342"/>
                    </a:lnTo>
                    <a:lnTo>
                      <a:pt x="0" y="1522342"/>
                    </a:lnTo>
                    <a:close/>
                  </a:path>
                </a:pathLst>
              </a:custGeom>
              <a:solidFill>
                <a:srgbClr val="000000"/>
              </a:solidFill>
            </p:spPr>
          </p:sp>
          <p:sp>
            <p:nvSpPr>
              <p:cNvPr id="46" name="Freeform 46"/>
              <p:cNvSpPr/>
              <p:nvPr/>
            </p:nvSpPr>
            <p:spPr>
              <a:xfrm>
                <a:off x="35560" y="35560"/>
                <a:ext cx="2387355" cy="1535042"/>
              </a:xfrm>
              <a:custGeom>
                <a:avLst/>
                <a:gdLst/>
                <a:ahLst/>
                <a:cxnLst/>
                <a:rect l="l" t="t" r="r" b="b"/>
                <a:pathLst>
                  <a:path w="2387355" h="1535042">
                    <a:moveTo>
                      <a:pt x="2387355" y="1535042"/>
                    </a:moveTo>
                    <a:lnTo>
                      <a:pt x="0" y="1535042"/>
                    </a:lnTo>
                    <a:lnTo>
                      <a:pt x="0" y="0"/>
                    </a:lnTo>
                    <a:lnTo>
                      <a:pt x="2387355" y="0"/>
                    </a:lnTo>
                    <a:lnTo>
                      <a:pt x="2387355" y="1535042"/>
                    </a:lnTo>
                    <a:close/>
                    <a:moveTo>
                      <a:pt x="12700" y="1522342"/>
                    </a:moveTo>
                    <a:lnTo>
                      <a:pt x="2374655" y="1522342"/>
                    </a:lnTo>
                    <a:lnTo>
                      <a:pt x="2374655" y="12700"/>
                    </a:lnTo>
                    <a:lnTo>
                      <a:pt x="12700" y="12700"/>
                    </a:lnTo>
                    <a:lnTo>
                      <a:pt x="12700" y="1522342"/>
                    </a:lnTo>
                    <a:close/>
                  </a:path>
                </a:pathLst>
              </a:custGeom>
              <a:solidFill>
                <a:srgbClr val="000000"/>
              </a:solidFill>
            </p:spPr>
          </p:sp>
          <p:sp>
            <p:nvSpPr>
              <p:cNvPr id="47" name="Freeform 47"/>
              <p:cNvSpPr/>
              <p:nvPr/>
            </p:nvSpPr>
            <p:spPr>
              <a:xfrm>
                <a:off x="0" y="0"/>
                <a:ext cx="2374655" cy="1522342"/>
              </a:xfrm>
              <a:custGeom>
                <a:avLst/>
                <a:gdLst/>
                <a:ahLst/>
                <a:cxnLst/>
                <a:rect l="l" t="t" r="r" b="b"/>
                <a:pathLst>
                  <a:path w="2374655" h="1522342">
                    <a:moveTo>
                      <a:pt x="0" y="0"/>
                    </a:moveTo>
                    <a:lnTo>
                      <a:pt x="2374655" y="0"/>
                    </a:lnTo>
                    <a:lnTo>
                      <a:pt x="2374655" y="1522342"/>
                    </a:lnTo>
                    <a:lnTo>
                      <a:pt x="0" y="1522342"/>
                    </a:lnTo>
                    <a:close/>
                  </a:path>
                </a:pathLst>
              </a:custGeom>
              <a:solidFill>
                <a:srgbClr val="FFFFFF"/>
              </a:solidFill>
            </p:spPr>
          </p:sp>
        </p:grpSp>
        <p:sp>
          <p:nvSpPr>
            <p:cNvPr id="48" name="TextBox 48"/>
            <p:cNvSpPr txBox="1"/>
            <p:nvPr/>
          </p:nvSpPr>
          <p:spPr>
            <a:xfrm>
              <a:off x="144411" y="-8288"/>
              <a:ext cx="1069750" cy="821041"/>
            </a:xfrm>
            <a:prstGeom prst="rect">
              <a:avLst/>
            </a:prstGeom>
          </p:spPr>
          <p:txBody>
            <a:bodyPr lIns="0" tIns="0" rIns="0" bIns="0" rtlCol="0" anchor="t">
              <a:spAutoFit/>
            </a:bodyPr>
            <a:lstStyle/>
            <a:p>
              <a:pPr algn="ctr">
                <a:lnSpc>
                  <a:spcPts val="5132"/>
                </a:lnSpc>
                <a:spcBef>
                  <a:spcPct val="0"/>
                </a:spcBef>
              </a:pPr>
              <a:r>
                <a:rPr lang="en-US" sz="3665">
                  <a:solidFill>
                    <a:srgbClr val="000000"/>
                  </a:solidFill>
                  <a:latin typeface="Bernoru Expanded"/>
                </a:rPr>
                <a:t>T</a:t>
              </a:r>
            </a:p>
          </p:txBody>
        </p:sp>
      </p:grpSp>
      <p:grpSp>
        <p:nvGrpSpPr>
          <p:cNvPr id="49" name="Group 49"/>
          <p:cNvGrpSpPr/>
          <p:nvPr/>
        </p:nvGrpSpPr>
        <p:grpSpPr>
          <a:xfrm>
            <a:off x="10705647" y="1045315"/>
            <a:ext cx="857967" cy="660544"/>
            <a:chOff x="0" y="0"/>
            <a:chExt cx="1143957" cy="880726"/>
          </a:xfrm>
        </p:grpSpPr>
        <p:grpSp>
          <p:nvGrpSpPr>
            <p:cNvPr id="50" name="Group 50"/>
            <p:cNvGrpSpPr/>
            <p:nvPr/>
          </p:nvGrpSpPr>
          <p:grpSpPr>
            <a:xfrm>
              <a:off x="0" y="0"/>
              <a:ext cx="1143957" cy="880726"/>
              <a:chOff x="0" y="0"/>
              <a:chExt cx="2040163" cy="1570710"/>
            </a:xfrm>
          </p:grpSpPr>
          <p:sp>
            <p:nvSpPr>
              <p:cNvPr id="51" name="Freeform 51"/>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52" name="Freeform 52"/>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53" name="Freeform 53"/>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54" name="TextBox 54"/>
            <p:cNvSpPr txBox="1"/>
            <p:nvPr/>
          </p:nvSpPr>
          <p:spPr>
            <a:xfrm>
              <a:off x="121598" y="-8288"/>
              <a:ext cx="900760" cy="821101"/>
            </a:xfrm>
            <a:prstGeom prst="rect">
              <a:avLst/>
            </a:prstGeom>
          </p:spPr>
          <p:txBody>
            <a:bodyPr lIns="0" tIns="0" rIns="0" bIns="0" rtlCol="0" anchor="t">
              <a:spAutoFit/>
            </a:bodyPr>
            <a:lstStyle/>
            <a:p>
              <a:pPr algn="ctr">
                <a:lnSpc>
                  <a:spcPts val="5132"/>
                </a:lnSpc>
                <a:spcBef>
                  <a:spcPct val="0"/>
                </a:spcBef>
              </a:pPr>
              <a:r>
                <a:rPr lang="en-US" sz="3665">
                  <a:solidFill>
                    <a:srgbClr val="000000"/>
                  </a:solidFill>
                  <a:latin typeface="Bernoru Expanded"/>
                </a:rPr>
                <a:t>C</a:t>
              </a:r>
            </a:p>
          </p:txBody>
        </p:sp>
      </p:grpSp>
      <p:pic>
        <p:nvPicPr>
          <p:cNvPr id="55" name="Picture 5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15231">
            <a:off x="7005126" y="1754487"/>
            <a:ext cx="3829124" cy="925952"/>
          </a:xfrm>
          <a:prstGeom prst="rect">
            <a:avLst/>
          </a:prstGeom>
        </p:spPr>
      </p:pic>
      <p:pic>
        <p:nvPicPr>
          <p:cNvPr id="56" name="Picture 5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9673353">
            <a:off x="-1906503" y="-29881"/>
            <a:ext cx="6798852" cy="3485957"/>
          </a:xfrm>
          <a:prstGeom prst="rect">
            <a:avLst/>
          </a:prstGeom>
        </p:spPr>
      </p:pic>
      <p:sp>
        <p:nvSpPr>
          <p:cNvPr id="57" name="TextBox 57"/>
          <p:cNvSpPr txBox="1"/>
          <p:nvPr/>
        </p:nvSpPr>
        <p:spPr>
          <a:xfrm>
            <a:off x="13925569" y="595543"/>
            <a:ext cx="6729122" cy="676275"/>
          </a:xfrm>
          <a:prstGeom prst="rect">
            <a:avLst/>
          </a:prstGeom>
        </p:spPr>
        <p:txBody>
          <a:bodyPr lIns="0" tIns="0" rIns="0" bIns="0" rtlCol="0" anchor="t">
            <a:spAutoFit/>
          </a:bodyPr>
          <a:lstStyle/>
          <a:p>
            <a:pPr algn="ctr">
              <a:lnSpc>
                <a:spcPts val="5399"/>
              </a:lnSpc>
            </a:pPr>
            <a:r>
              <a:rPr lang="en-US" sz="4499" spc="449">
                <a:solidFill>
                  <a:srgbClr val="FFFFFF"/>
                </a:solidFill>
                <a:latin typeface="Fira Code"/>
              </a:rPr>
              <a:t>THE ULTIMATE</a:t>
            </a:r>
          </a:p>
        </p:txBody>
      </p:sp>
      <p:pic>
        <p:nvPicPr>
          <p:cNvPr id="58" name="Picture 58"/>
          <p:cNvPicPr>
            <a:picLocks noChangeAspect="1"/>
          </p:cNvPicPr>
          <p:nvPr/>
        </p:nvPicPr>
        <p:blipFill>
          <a:blip r:embed="rId9"/>
          <a:srcRect/>
          <a:stretch>
            <a:fillRect/>
          </a:stretch>
        </p:blipFill>
        <p:spPr>
          <a:xfrm rot="488437">
            <a:off x="-1643854" y="6727805"/>
            <a:ext cx="7502459" cy="3966925"/>
          </a:xfrm>
          <a:prstGeom prst="rect">
            <a:avLst/>
          </a:prstGeom>
        </p:spPr>
      </p:pic>
      <p:pic>
        <p:nvPicPr>
          <p:cNvPr id="59" name="Picture 59"/>
          <p:cNvPicPr>
            <a:picLocks noChangeAspect="1"/>
          </p:cNvPicPr>
          <p:nvPr/>
        </p:nvPicPr>
        <p:blipFill>
          <a:blip r:embed="rId10"/>
          <a:srcRect/>
          <a:stretch>
            <a:fillRect/>
          </a:stretch>
        </p:blipFill>
        <p:spPr>
          <a:xfrm rot="10723431">
            <a:off x="13844454" y="-708008"/>
            <a:ext cx="5387139" cy="4242372"/>
          </a:xfrm>
          <a:prstGeom prst="rect">
            <a:avLst/>
          </a:prstGeom>
        </p:spPr>
      </p:pic>
      <p:pic>
        <p:nvPicPr>
          <p:cNvPr id="60" name="Picture 60"/>
          <p:cNvPicPr>
            <a:picLocks noChangeAspect="1"/>
          </p:cNvPicPr>
          <p:nvPr/>
        </p:nvPicPr>
        <p:blipFill>
          <a:blip r:embed="rId11"/>
          <a:srcRect/>
          <a:stretch>
            <a:fillRect/>
          </a:stretch>
        </p:blipFill>
        <p:spPr>
          <a:xfrm rot="-2183686">
            <a:off x="16713947" y="904993"/>
            <a:ext cx="3496727" cy="4616141"/>
          </a:xfrm>
          <a:prstGeom prst="rect">
            <a:avLst/>
          </a:prstGeom>
        </p:spPr>
      </p:pic>
      <p:pic>
        <p:nvPicPr>
          <p:cNvPr id="61" name="Picture 61"/>
          <p:cNvPicPr>
            <a:picLocks noChangeAspect="1"/>
          </p:cNvPicPr>
          <p:nvPr/>
        </p:nvPicPr>
        <p:blipFill>
          <a:blip r:embed="rId12"/>
          <a:srcRect/>
          <a:stretch>
            <a:fillRect/>
          </a:stretch>
        </p:blipFill>
        <p:spPr>
          <a:xfrm>
            <a:off x="-1284531" y="4714734"/>
            <a:ext cx="4144076" cy="44559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9881543">
            <a:off x="-1262792" y="-1598136"/>
            <a:ext cx="4833492" cy="4603901"/>
          </a:xfrm>
          <a:prstGeom prst="rect">
            <a:avLst/>
          </a:prstGeom>
        </p:spPr>
      </p:pic>
      <p:pic>
        <p:nvPicPr>
          <p:cNvPr id="4" name="Picture 4"/>
          <p:cNvPicPr>
            <a:picLocks noChangeAspect="1"/>
          </p:cNvPicPr>
          <p:nvPr/>
        </p:nvPicPr>
        <p:blipFill>
          <a:blip r:embed="rId4"/>
          <a:srcRect/>
          <a:stretch>
            <a:fillRect/>
          </a:stretch>
        </p:blipFill>
        <p:spPr>
          <a:xfrm rot="-450248">
            <a:off x="15968010" y="6945754"/>
            <a:ext cx="5427381" cy="4063752"/>
          </a:xfrm>
          <a:prstGeom prst="rect">
            <a:avLst/>
          </a:prstGeom>
        </p:spPr>
      </p:pic>
      <p:grpSp>
        <p:nvGrpSpPr>
          <p:cNvPr id="5" name="Group 5"/>
          <p:cNvGrpSpPr/>
          <p:nvPr/>
        </p:nvGrpSpPr>
        <p:grpSpPr>
          <a:xfrm>
            <a:off x="8297883" y="366882"/>
            <a:ext cx="9685977" cy="9685707"/>
            <a:chOff x="0" y="0"/>
            <a:chExt cx="12914637" cy="12914275"/>
          </a:xfrm>
        </p:grpSpPr>
        <p:sp>
          <p:nvSpPr>
            <p:cNvPr id="6" name="TextBox 6"/>
            <p:cNvSpPr txBox="1"/>
            <p:nvPr/>
          </p:nvSpPr>
          <p:spPr>
            <a:xfrm>
              <a:off x="0" y="978183"/>
              <a:ext cx="12764965" cy="11936092"/>
            </a:xfrm>
            <a:prstGeom prst="rect">
              <a:avLst/>
            </a:prstGeom>
          </p:spPr>
          <p:txBody>
            <a:bodyPr lIns="0" tIns="0" rIns="0" bIns="0" rtlCol="0" anchor="t">
              <a:spAutoFit/>
            </a:bodyPr>
            <a:lstStyle/>
            <a:p>
              <a:pPr>
                <a:lnSpc>
                  <a:spcPts val="2648"/>
                </a:lnSpc>
              </a:pPr>
              <a:r>
                <a:rPr lang="en-US" sz="2037">
                  <a:solidFill>
                    <a:srgbClr val="FFFFFF"/>
                  </a:solidFill>
                  <a:latin typeface="Fira Code Bold"/>
                </a:rPr>
                <a:t>Music has become much more readily available to the public in the past decades. One influencing factor was the increasing availability of music: whilst in the past one needed CDs or tapes and an according player, nowadays music can be played digitally on many different devices such as computers, mobile phones or iPods. Furthermore, the choice of available songs is almost endless due to music portals. This makes it possible to select suitable songs for different situations, such as relaxing songs for a cozy evening or activating songs before going out. Due to these advances in music technology, learning with background music has received more and more attention over the last decade (e.g., Schwartz et al., 2017).</a:t>
              </a:r>
            </a:p>
            <a:p>
              <a:pPr>
                <a:lnSpc>
                  <a:spcPts val="2648"/>
                </a:lnSpc>
              </a:pPr>
              <a:r>
                <a:rPr lang="en-US" sz="2037">
                  <a:solidFill>
                    <a:srgbClr val="FFFFFF"/>
                  </a:solidFill>
                  <a:latin typeface="Fira Code Bold"/>
                </a:rPr>
                <a:t>In some situations it seems intuitive to think that music would help to enhance our experience – but how do music and learning fit together? At present the effects of background music while learning and the mechanisms behind this are unclear. On the one side, music seems to have a positive (Mozart effect; Rauscher et al., 1993) and stimulating effect (arousal-mood-hypothesis; Husain et al., 2002), which could improve learning. On the other side, background music could lead to an additional burden on working memory (seductive detail effect; e.g., Rey, 2012), thus hindering learning. To be able to simultaneously deal with the learning material and the background music, the learner’s working memory capacity is a crucial factor to consider.</a:t>
              </a:r>
            </a:p>
            <a:p>
              <a:pPr>
                <a:lnSpc>
                  <a:spcPts val="2518"/>
                </a:lnSpc>
              </a:pPr>
              <a:endParaRPr lang="en-US" sz="2037">
                <a:solidFill>
                  <a:srgbClr val="FFFFFF"/>
                </a:solidFill>
                <a:latin typeface="Fira Code Bold"/>
              </a:endParaRPr>
            </a:p>
            <a:p>
              <a:pPr>
                <a:lnSpc>
                  <a:spcPts val="2518"/>
                </a:lnSpc>
              </a:pPr>
              <a:r>
                <a:rPr lang="en-US" sz="1937">
                  <a:solidFill>
                    <a:srgbClr val="FFFFFF"/>
                  </a:solidFill>
                  <a:latin typeface="Fira Code"/>
                </a:rPr>
                <a:t> </a:t>
              </a:r>
            </a:p>
          </p:txBody>
        </p:sp>
        <p:sp>
          <p:nvSpPr>
            <p:cNvPr id="7" name="TextBox 7"/>
            <p:cNvSpPr txBox="1"/>
            <p:nvPr/>
          </p:nvSpPr>
          <p:spPr>
            <a:xfrm>
              <a:off x="149671" y="-19050"/>
              <a:ext cx="12764965" cy="483625"/>
            </a:xfrm>
            <a:prstGeom prst="rect">
              <a:avLst/>
            </a:prstGeom>
          </p:spPr>
          <p:txBody>
            <a:bodyPr lIns="0" tIns="0" rIns="0" bIns="0" rtlCol="0" anchor="t">
              <a:spAutoFit/>
            </a:bodyPr>
            <a:lstStyle/>
            <a:p>
              <a:pPr>
                <a:lnSpc>
                  <a:spcPts val="2976"/>
                </a:lnSpc>
              </a:pPr>
              <a:endParaRPr/>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0549">
            <a:off x="2180547" y="5747836"/>
            <a:ext cx="4383537" cy="1044079"/>
          </a:xfrm>
          <a:prstGeom prst="rect">
            <a:avLst/>
          </a:prstGeom>
        </p:spPr>
      </p:pic>
      <p:sp>
        <p:nvSpPr>
          <p:cNvPr id="9" name="TextBox 9"/>
          <p:cNvSpPr txBox="1"/>
          <p:nvPr/>
        </p:nvSpPr>
        <p:spPr>
          <a:xfrm>
            <a:off x="1028700" y="4652962"/>
            <a:ext cx="7269183" cy="981075"/>
          </a:xfrm>
          <a:prstGeom prst="rect">
            <a:avLst/>
          </a:prstGeom>
        </p:spPr>
        <p:txBody>
          <a:bodyPr lIns="0" tIns="0" rIns="0" bIns="0" rtlCol="0" anchor="t">
            <a:spAutoFit/>
          </a:bodyPr>
          <a:lstStyle/>
          <a:p>
            <a:pPr>
              <a:lnSpc>
                <a:spcPts val="7799"/>
              </a:lnSpc>
            </a:pPr>
            <a:r>
              <a:rPr lang="en-US" sz="6499" spc="649">
                <a:solidFill>
                  <a:srgbClr val="FFFFFF"/>
                </a:solidFill>
                <a:latin typeface="Fira Code"/>
              </a:rPr>
              <a:t>INTRODUCTION</a:t>
            </a:r>
          </a:p>
        </p:txBody>
      </p:sp>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210446">
            <a:off x="7570545" y="72101"/>
            <a:ext cx="753817" cy="15412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grpSp>
        <p:nvGrpSpPr>
          <p:cNvPr id="3" name="Group 3"/>
          <p:cNvGrpSpPr/>
          <p:nvPr/>
        </p:nvGrpSpPr>
        <p:grpSpPr>
          <a:xfrm>
            <a:off x="9278837" y="158130"/>
            <a:ext cx="8343795" cy="10206629"/>
            <a:chOff x="0" y="0"/>
            <a:chExt cx="11125061" cy="13608838"/>
          </a:xfrm>
        </p:grpSpPr>
        <p:sp>
          <p:nvSpPr>
            <p:cNvPr id="4" name="TextBox 4"/>
            <p:cNvSpPr txBox="1"/>
            <p:nvPr/>
          </p:nvSpPr>
          <p:spPr>
            <a:xfrm>
              <a:off x="0" y="1647776"/>
              <a:ext cx="11125061" cy="8876430"/>
            </a:xfrm>
            <a:prstGeom prst="rect">
              <a:avLst/>
            </a:prstGeom>
          </p:spPr>
          <p:txBody>
            <a:bodyPr lIns="0" tIns="0" rIns="0" bIns="0" rtlCol="0" anchor="t">
              <a:spAutoFit/>
            </a:bodyPr>
            <a:lstStyle/>
            <a:p>
              <a:pPr>
                <a:lnSpc>
                  <a:spcPts val="3591"/>
                </a:lnSpc>
              </a:pPr>
              <a:r>
                <a:rPr lang="en-US" sz="2565">
                  <a:solidFill>
                    <a:srgbClr val="FFFFFF"/>
                  </a:solidFill>
                  <a:latin typeface="Fira Code Bold"/>
                </a:rPr>
                <a:t> </a:t>
              </a:r>
            </a:p>
            <a:p>
              <a:pPr>
                <a:lnSpc>
                  <a:spcPts val="3591"/>
                </a:lnSpc>
              </a:pPr>
              <a:endParaRPr lang="en-US" sz="2565">
                <a:solidFill>
                  <a:srgbClr val="FFFFFF"/>
                </a:solidFill>
                <a:latin typeface="Fira Code Bold"/>
              </a:endParaRPr>
            </a:p>
            <a:p>
              <a:pPr>
                <a:lnSpc>
                  <a:spcPts val="3591"/>
                </a:lnSpc>
              </a:pPr>
              <a:endParaRPr lang="en-US" sz="2565">
                <a:solidFill>
                  <a:srgbClr val="FFFFFF"/>
                </a:solidFill>
                <a:latin typeface="Fira Code Bold"/>
              </a:endParaRPr>
            </a:p>
            <a:p>
              <a:pPr>
                <a:lnSpc>
                  <a:spcPts val="3591"/>
                </a:lnSpc>
              </a:pPr>
              <a:r>
                <a:rPr lang="en-US" sz="2565">
                  <a:solidFill>
                    <a:srgbClr val="FFFFFF"/>
                  </a:solidFill>
                  <a:latin typeface="Fira Code Bold"/>
                </a:rPr>
                <a:t>•The survey was carried out in Saveetha School of Engineering, SIMATS, Tamil Nadu 602105, India.</a:t>
              </a:r>
            </a:p>
            <a:p>
              <a:pPr>
                <a:lnSpc>
                  <a:spcPts val="3591"/>
                </a:lnSpc>
              </a:pPr>
              <a:r>
                <a:rPr lang="en-US" sz="2565">
                  <a:solidFill>
                    <a:srgbClr val="FFFFFF"/>
                  </a:solidFill>
                  <a:latin typeface="Fira Code Bold"/>
                </a:rPr>
                <a:t>• The influence of music on the human brain was analyzed using a survey method on approximately 100 individuals of age group 17-50 years. </a:t>
              </a:r>
            </a:p>
            <a:p>
              <a:pPr>
                <a:lnSpc>
                  <a:spcPts val="3591"/>
                </a:lnSpc>
              </a:pPr>
              <a:r>
                <a:rPr lang="en-US" sz="2565">
                  <a:solidFill>
                    <a:srgbClr val="FFFFFF"/>
                  </a:solidFill>
                  <a:latin typeface="Fira Code Bold"/>
                </a:rPr>
                <a:t>•We used google forms to prepare questionnaires and collect responses.</a:t>
              </a:r>
            </a:p>
            <a:p>
              <a:pPr>
                <a:lnSpc>
                  <a:spcPts val="3591"/>
                </a:lnSpc>
              </a:pPr>
              <a:r>
                <a:rPr lang="en-US" sz="2565">
                  <a:solidFill>
                    <a:srgbClr val="FFFFFF"/>
                  </a:solidFill>
                  <a:latin typeface="Fira Code Bold"/>
                </a:rPr>
                <a:t>• The data was statistically analyzed by using IBM SPSS version 26.</a:t>
              </a:r>
            </a:p>
            <a:p>
              <a:pPr>
                <a:lnSpc>
                  <a:spcPts val="3591"/>
                </a:lnSpc>
              </a:pPr>
              <a:r>
                <a:rPr lang="en-US" sz="2565">
                  <a:solidFill>
                    <a:srgbClr val="FFFFFF"/>
                  </a:solidFill>
                  <a:latin typeface="Fira Code"/>
                </a:rPr>
                <a:t> </a:t>
              </a:r>
            </a:p>
          </p:txBody>
        </p:sp>
        <p:sp>
          <p:nvSpPr>
            <p:cNvPr id="5" name="TextBox 5"/>
            <p:cNvSpPr txBox="1"/>
            <p:nvPr/>
          </p:nvSpPr>
          <p:spPr>
            <a:xfrm>
              <a:off x="0" y="11576967"/>
              <a:ext cx="11125061" cy="546224"/>
            </a:xfrm>
            <a:prstGeom prst="rect">
              <a:avLst/>
            </a:prstGeom>
          </p:spPr>
          <p:txBody>
            <a:bodyPr lIns="0" tIns="0" rIns="0" bIns="0" rtlCol="0" anchor="t">
              <a:spAutoFit/>
            </a:bodyPr>
            <a:lstStyle/>
            <a:p>
              <a:pPr>
                <a:lnSpc>
                  <a:spcPts val="3591"/>
                </a:lnSpc>
              </a:pPr>
              <a:endParaRPr/>
            </a:p>
          </p:txBody>
        </p:sp>
        <p:sp>
          <p:nvSpPr>
            <p:cNvPr id="6" name="TextBox 6"/>
            <p:cNvSpPr txBox="1"/>
            <p:nvPr/>
          </p:nvSpPr>
          <p:spPr>
            <a:xfrm>
              <a:off x="0" y="13062615"/>
              <a:ext cx="11125061" cy="546224"/>
            </a:xfrm>
            <a:prstGeom prst="rect">
              <a:avLst/>
            </a:prstGeom>
          </p:spPr>
          <p:txBody>
            <a:bodyPr lIns="0" tIns="0" rIns="0" bIns="0" rtlCol="0" anchor="t">
              <a:spAutoFit/>
            </a:bodyPr>
            <a:lstStyle/>
            <a:p>
              <a:pPr>
                <a:lnSpc>
                  <a:spcPts val="3591"/>
                </a:lnSpc>
              </a:pPr>
              <a:r>
                <a:rPr lang="en-US" sz="2565">
                  <a:solidFill>
                    <a:srgbClr val="FFFFFF"/>
                  </a:solidFill>
                  <a:latin typeface="Fira Code"/>
                </a:rPr>
                <a:t> </a:t>
              </a:r>
            </a:p>
          </p:txBody>
        </p:sp>
        <p:sp>
          <p:nvSpPr>
            <p:cNvPr id="7" name="TextBox 7"/>
            <p:cNvSpPr txBox="1"/>
            <p:nvPr/>
          </p:nvSpPr>
          <p:spPr>
            <a:xfrm>
              <a:off x="0" y="-28575"/>
              <a:ext cx="11125061" cy="616979"/>
            </a:xfrm>
            <a:prstGeom prst="rect">
              <a:avLst/>
            </a:prstGeom>
          </p:spPr>
          <p:txBody>
            <a:bodyPr lIns="0" tIns="0" rIns="0" bIns="0" rtlCol="0" anchor="t">
              <a:spAutoFit/>
            </a:bodyPr>
            <a:lstStyle/>
            <a:p>
              <a:pPr>
                <a:lnSpc>
                  <a:spcPts val="3770"/>
                </a:lnSpc>
              </a:pPr>
              <a:endParaRPr/>
            </a:p>
          </p:txBody>
        </p:sp>
      </p:grpSp>
      <p:pic>
        <p:nvPicPr>
          <p:cNvPr id="8" name="Picture 8"/>
          <p:cNvPicPr>
            <a:picLocks noChangeAspect="1"/>
          </p:cNvPicPr>
          <p:nvPr/>
        </p:nvPicPr>
        <p:blipFill>
          <a:blip r:embed="rId3"/>
          <a:srcRect/>
          <a:stretch>
            <a:fillRect/>
          </a:stretch>
        </p:blipFill>
        <p:spPr>
          <a:xfrm rot="-3139192">
            <a:off x="-2852826" y="-1140905"/>
            <a:ext cx="6205708" cy="4646524"/>
          </a:xfrm>
          <a:prstGeom prst="rect">
            <a:avLst/>
          </a:prstGeom>
        </p:spPr>
      </p:pic>
      <p:pic>
        <p:nvPicPr>
          <p:cNvPr id="9" name="Picture 9"/>
          <p:cNvPicPr>
            <a:picLocks noChangeAspect="1"/>
          </p:cNvPicPr>
          <p:nvPr/>
        </p:nvPicPr>
        <p:blipFill>
          <a:blip r:embed="rId4"/>
          <a:srcRect/>
          <a:stretch>
            <a:fillRect/>
          </a:stretch>
        </p:blipFill>
        <p:spPr>
          <a:xfrm>
            <a:off x="-2326038" y="4802304"/>
            <a:ext cx="4144076" cy="4455996"/>
          </a:xfrm>
          <a:prstGeom prst="rect">
            <a:avLst/>
          </a:prstGeom>
        </p:spPr>
      </p:pic>
      <p:sp>
        <p:nvSpPr>
          <p:cNvPr id="10" name="TextBox 10"/>
          <p:cNvSpPr txBox="1"/>
          <p:nvPr/>
        </p:nvSpPr>
        <p:spPr>
          <a:xfrm>
            <a:off x="1028700" y="4162425"/>
            <a:ext cx="7595844" cy="1995931"/>
          </a:xfrm>
          <a:prstGeom prst="rect">
            <a:avLst/>
          </a:prstGeom>
        </p:spPr>
        <p:txBody>
          <a:bodyPr wrap="square" lIns="0" tIns="0" rIns="0" bIns="0" rtlCol="0" anchor="t">
            <a:spAutoFit/>
          </a:bodyPr>
          <a:lstStyle/>
          <a:p>
            <a:pPr algn="ctr">
              <a:lnSpc>
                <a:spcPts val="7799"/>
              </a:lnSpc>
            </a:pPr>
            <a:r>
              <a:rPr lang="en-US" sz="6499" spc="649" dirty="0">
                <a:solidFill>
                  <a:srgbClr val="FFFFFF"/>
                </a:solidFill>
                <a:latin typeface="Fira Code"/>
              </a:rPr>
              <a:t>MATERIALS AND METHODS</a:t>
            </a:r>
          </a:p>
        </p:txBody>
      </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979475" flipV="1">
            <a:off x="4266557" y="6362632"/>
            <a:ext cx="4328001" cy="834124"/>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9753">
            <a:off x="11754609" y="8269099"/>
            <a:ext cx="2528237" cy="1425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0827" y="6605158"/>
            <a:ext cx="6244928" cy="828872"/>
          </a:xfrm>
          <a:prstGeom prst="rect">
            <a:avLst/>
          </a:prstGeom>
        </p:spPr>
      </p:pic>
      <p:grpSp>
        <p:nvGrpSpPr>
          <p:cNvPr id="4" name="Group 4"/>
          <p:cNvGrpSpPr/>
          <p:nvPr/>
        </p:nvGrpSpPr>
        <p:grpSpPr>
          <a:xfrm>
            <a:off x="8520440" y="1764635"/>
            <a:ext cx="9124772" cy="7971663"/>
            <a:chOff x="0" y="0"/>
            <a:chExt cx="12166362" cy="10628883"/>
          </a:xfrm>
        </p:grpSpPr>
        <p:sp>
          <p:nvSpPr>
            <p:cNvPr id="5" name="TextBox 5"/>
            <p:cNvSpPr txBox="1"/>
            <p:nvPr/>
          </p:nvSpPr>
          <p:spPr>
            <a:xfrm>
              <a:off x="0" y="-66675"/>
              <a:ext cx="12166362" cy="8510926"/>
            </a:xfrm>
            <a:prstGeom prst="rect">
              <a:avLst/>
            </a:prstGeom>
          </p:spPr>
          <p:txBody>
            <a:bodyPr lIns="0" tIns="0" rIns="0" bIns="0" rtlCol="0" anchor="t">
              <a:spAutoFit/>
            </a:bodyPr>
            <a:lstStyle/>
            <a:p>
              <a:pPr>
                <a:lnSpc>
                  <a:spcPts val="3910"/>
                </a:lnSpc>
              </a:pPr>
              <a:r>
                <a:rPr lang="en-US" sz="2793">
                  <a:solidFill>
                    <a:srgbClr val="FFFFFF"/>
                  </a:solidFill>
                  <a:latin typeface="Fira Code"/>
                </a:rPr>
                <a:t>•Music has played an important part in every human culture, both past and present</a:t>
              </a:r>
            </a:p>
            <a:p>
              <a:pPr>
                <a:lnSpc>
                  <a:spcPts val="3910"/>
                </a:lnSpc>
              </a:pPr>
              <a:r>
                <a:rPr lang="en-US" sz="2793">
                  <a:solidFill>
                    <a:srgbClr val="FFFFFF"/>
                  </a:solidFill>
                  <a:latin typeface="Fira Code"/>
                </a:rPr>
                <a:t>•People around the world universally responded to music.</a:t>
              </a:r>
            </a:p>
            <a:p>
              <a:pPr>
                <a:lnSpc>
                  <a:spcPts val="3910"/>
                </a:lnSpc>
              </a:pPr>
              <a:endParaRPr lang="en-US" sz="2793">
                <a:solidFill>
                  <a:srgbClr val="FFFFFF"/>
                </a:solidFill>
                <a:latin typeface="Fira Code"/>
              </a:endParaRPr>
            </a:p>
            <a:p>
              <a:pPr>
                <a:lnSpc>
                  <a:spcPts val="3910"/>
                </a:lnSpc>
              </a:pPr>
              <a:r>
                <a:rPr lang="en-US" sz="2793">
                  <a:solidFill>
                    <a:srgbClr val="FFFFFF"/>
                  </a:solidFill>
                  <a:latin typeface="Fira Code"/>
                </a:rPr>
                <a:t>•The interest in the effects of music on the brain has produced a The new field of tesearch called neuro musicology which explores how the nervous system reacts to music.</a:t>
              </a:r>
            </a:p>
            <a:p>
              <a:pPr>
                <a:lnSpc>
                  <a:spcPts val="3910"/>
                </a:lnSpc>
              </a:pPr>
              <a:r>
                <a:rPr lang="en-US" sz="2793">
                  <a:solidFill>
                    <a:srgbClr val="FFFFFF"/>
                  </a:solidFill>
                  <a:latin typeface="Fira Code"/>
                </a:rPr>
                <a:t> Playing, or even just listening to, music can make you smarter, happier, healthier, and more productive at all stages of life </a:t>
              </a:r>
            </a:p>
          </p:txBody>
        </p:sp>
        <p:sp>
          <p:nvSpPr>
            <p:cNvPr id="6" name="TextBox 6"/>
            <p:cNvSpPr txBox="1"/>
            <p:nvPr/>
          </p:nvSpPr>
          <p:spPr>
            <a:xfrm>
              <a:off x="0" y="9895153"/>
              <a:ext cx="12166362" cy="733731"/>
            </a:xfrm>
            <a:prstGeom prst="rect">
              <a:avLst/>
            </a:prstGeom>
          </p:spPr>
          <p:txBody>
            <a:bodyPr lIns="0" tIns="0" rIns="0" bIns="0" rtlCol="0" anchor="t">
              <a:spAutoFit/>
            </a:bodyPr>
            <a:lstStyle/>
            <a:p>
              <a:pPr>
                <a:lnSpc>
                  <a:spcPts val="4715"/>
                </a:lnSpc>
              </a:pPr>
              <a:r>
                <a:rPr lang="en-US" sz="3368">
                  <a:solidFill>
                    <a:srgbClr val="FFFFFF"/>
                  </a:solidFill>
                  <a:latin typeface="Fira Code"/>
                </a:rPr>
                <a:t> </a:t>
              </a: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76460">
            <a:off x="16436132" y="839240"/>
            <a:ext cx="1524378" cy="1850790"/>
          </a:xfrm>
          <a:prstGeom prst="rect">
            <a:avLst/>
          </a:prstGeom>
        </p:spPr>
      </p:pic>
      <p:pic>
        <p:nvPicPr>
          <p:cNvPr id="8" name="Picture 8"/>
          <p:cNvPicPr>
            <a:picLocks noChangeAspect="1"/>
          </p:cNvPicPr>
          <p:nvPr/>
        </p:nvPicPr>
        <p:blipFill>
          <a:blip r:embed="rId7"/>
          <a:srcRect/>
          <a:stretch>
            <a:fillRect/>
          </a:stretch>
        </p:blipFill>
        <p:spPr>
          <a:xfrm rot="4078629">
            <a:off x="11808104" y="8231749"/>
            <a:ext cx="3451052" cy="4555844"/>
          </a:xfrm>
          <a:prstGeom prst="rect">
            <a:avLst/>
          </a:prstGeom>
        </p:spPr>
      </p:pic>
      <p:pic>
        <p:nvPicPr>
          <p:cNvPr id="9" name="Picture 9"/>
          <p:cNvPicPr>
            <a:picLocks noChangeAspect="1"/>
          </p:cNvPicPr>
          <p:nvPr/>
        </p:nvPicPr>
        <p:blipFill>
          <a:blip r:embed="rId8"/>
          <a:srcRect/>
          <a:stretch>
            <a:fillRect/>
          </a:stretch>
        </p:blipFill>
        <p:spPr>
          <a:xfrm>
            <a:off x="15228466" y="7261872"/>
            <a:ext cx="4833492" cy="4603901"/>
          </a:xfrm>
          <a:prstGeom prst="rect">
            <a:avLst/>
          </a:prstGeom>
        </p:spPr>
      </p:pic>
      <p:pic>
        <p:nvPicPr>
          <p:cNvPr id="10" name="Picture 10"/>
          <p:cNvPicPr>
            <a:picLocks noChangeAspect="1"/>
          </p:cNvPicPr>
          <p:nvPr/>
        </p:nvPicPr>
        <p:blipFill>
          <a:blip r:embed="rId9"/>
          <a:srcRect/>
          <a:stretch>
            <a:fillRect/>
          </a:stretch>
        </p:blipFill>
        <p:spPr>
          <a:xfrm rot="-450248">
            <a:off x="-1200660" y="-1135508"/>
            <a:ext cx="5427381" cy="4063752"/>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409019" y="6365723"/>
            <a:ext cx="2832026" cy="159623"/>
          </a:xfrm>
          <a:prstGeom prst="rect">
            <a:avLst/>
          </a:prstGeom>
        </p:spPr>
      </p:pic>
      <p:sp>
        <p:nvSpPr>
          <p:cNvPr id="12" name="TextBox 12"/>
          <p:cNvSpPr txBox="1"/>
          <p:nvPr/>
        </p:nvSpPr>
        <p:spPr>
          <a:xfrm>
            <a:off x="1028700" y="3502309"/>
            <a:ext cx="7269183" cy="2996205"/>
          </a:xfrm>
          <a:prstGeom prst="rect">
            <a:avLst/>
          </a:prstGeom>
        </p:spPr>
        <p:txBody>
          <a:bodyPr lIns="0" tIns="0" rIns="0" bIns="0" rtlCol="0" anchor="t">
            <a:spAutoFit/>
          </a:bodyPr>
          <a:lstStyle/>
          <a:p>
            <a:pPr algn="ctr">
              <a:lnSpc>
                <a:spcPts val="7799"/>
              </a:lnSpc>
            </a:pPr>
            <a:r>
              <a:rPr lang="en-US" sz="6499" spc="649" dirty="0">
                <a:solidFill>
                  <a:srgbClr val="FFFFFF"/>
                </a:solidFill>
                <a:latin typeface="Fira Code"/>
              </a:rPr>
              <a:t>EFFECT OF MUSIC ON THE BRAIN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379385">
            <a:off x="-1513660" y="-3929975"/>
            <a:ext cx="8640490" cy="646956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102584" y="4367907"/>
            <a:ext cx="4317088" cy="2213489"/>
          </a:xfrm>
          <a:prstGeom prst="rect">
            <a:avLst/>
          </a:prstGeom>
        </p:spPr>
      </p:pic>
      <p:pic>
        <p:nvPicPr>
          <p:cNvPr id="5" name="Picture 5"/>
          <p:cNvPicPr>
            <a:picLocks noChangeAspect="1"/>
          </p:cNvPicPr>
          <p:nvPr/>
        </p:nvPicPr>
        <p:blipFill>
          <a:blip r:embed="rId6"/>
          <a:srcRect/>
          <a:stretch>
            <a:fillRect/>
          </a:stretch>
        </p:blipFill>
        <p:spPr>
          <a:xfrm rot="7794649">
            <a:off x="4654014" y="-3004872"/>
            <a:ext cx="5520927" cy="4692788"/>
          </a:xfrm>
          <a:prstGeom prst="rect">
            <a:avLst/>
          </a:prstGeom>
        </p:spPr>
      </p:pic>
      <p:grpSp>
        <p:nvGrpSpPr>
          <p:cNvPr id="6" name="Group 6"/>
          <p:cNvGrpSpPr/>
          <p:nvPr/>
        </p:nvGrpSpPr>
        <p:grpSpPr>
          <a:xfrm>
            <a:off x="8297883" y="1195940"/>
            <a:ext cx="9212209" cy="6815889"/>
            <a:chOff x="0" y="-38100"/>
            <a:chExt cx="12282946" cy="9087852"/>
          </a:xfrm>
        </p:grpSpPr>
        <p:sp>
          <p:nvSpPr>
            <p:cNvPr id="7" name="TextBox 7"/>
            <p:cNvSpPr txBox="1"/>
            <p:nvPr/>
          </p:nvSpPr>
          <p:spPr>
            <a:xfrm>
              <a:off x="0" y="2109304"/>
              <a:ext cx="12282946" cy="6940448"/>
            </a:xfrm>
            <a:prstGeom prst="rect">
              <a:avLst/>
            </a:prstGeom>
          </p:spPr>
          <p:txBody>
            <a:bodyPr lIns="0" tIns="0" rIns="0" bIns="0" rtlCol="0" anchor="t">
              <a:spAutoFit/>
            </a:bodyPr>
            <a:lstStyle/>
            <a:p>
              <a:pPr>
                <a:lnSpc>
                  <a:spcPts val="5066"/>
                </a:lnSpc>
              </a:pPr>
              <a:r>
                <a:rPr lang="en-US" sz="3618" dirty="0">
                  <a:solidFill>
                    <a:srgbClr val="FFFFFF"/>
                  </a:solidFill>
                  <a:latin typeface="Fira Code"/>
                </a:rPr>
                <a:t>•We have conducted a survey on music influences on the brain in the </a:t>
              </a:r>
              <a:r>
                <a:rPr lang="en-US" sz="3618" dirty="0" err="1">
                  <a:solidFill>
                    <a:srgbClr val="FFFFFF"/>
                  </a:solidFill>
                  <a:latin typeface="Fira Code"/>
                </a:rPr>
                <a:t>Saveetha</a:t>
              </a:r>
              <a:r>
                <a:rPr lang="en-US" sz="3618" dirty="0">
                  <a:solidFill>
                    <a:srgbClr val="FFFFFF"/>
                  </a:solidFill>
                  <a:latin typeface="Fira Code"/>
                </a:rPr>
                <a:t> School of Engineering, Chennai.</a:t>
              </a:r>
            </a:p>
            <a:p>
              <a:pPr>
                <a:lnSpc>
                  <a:spcPts val="5066"/>
                </a:lnSpc>
              </a:pPr>
              <a:r>
                <a:rPr lang="en-US" sz="3618" dirty="0">
                  <a:solidFill>
                    <a:srgbClr val="FFFFFF"/>
                  </a:solidFill>
                  <a:latin typeface="Fira Code"/>
                </a:rPr>
                <a:t> The results of the survey were collected from the google forms and a bar graph by using the software SPSS 27. </a:t>
              </a:r>
            </a:p>
          </p:txBody>
        </p:sp>
        <p:sp>
          <p:nvSpPr>
            <p:cNvPr id="8" name="TextBox 8"/>
            <p:cNvSpPr txBox="1"/>
            <p:nvPr/>
          </p:nvSpPr>
          <p:spPr>
            <a:xfrm>
              <a:off x="0" y="-38100"/>
              <a:ext cx="12282946" cy="867988"/>
            </a:xfrm>
            <a:prstGeom prst="rect">
              <a:avLst/>
            </a:prstGeom>
          </p:spPr>
          <p:txBody>
            <a:bodyPr lIns="0" tIns="0" rIns="0" bIns="0" rtlCol="0" anchor="t">
              <a:spAutoFit/>
            </a:bodyPr>
            <a:lstStyle/>
            <a:p>
              <a:pPr>
                <a:lnSpc>
                  <a:spcPts val="5317"/>
                </a:lnSpc>
              </a:pPr>
              <a:endParaRPr/>
            </a:p>
          </p:txBody>
        </p:sp>
      </p:grpSp>
      <p:sp>
        <p:nvSpPr>
          <p:cNvPr id="9" name="TextBox 9"/>
          <p:cNvSpPr txBox="1"/>
          <p:nvPr/>
        </p:nvSpPr>
        <p:spPr>
          <a:xfrm>
            <a:off x="1028700" y="4314825"/>
            <a:ext cx="7269183" cy="1962150"/>
          </a:xfrm>
          <a:prstGeom prst="rect">
            <a:avLst/>
          </a:prstGeom>
        </p:spPr>
        <p:txBody>
          <a:bodyPr lIns="0" tIns="0" rIns="0" bIns="0" rtlCol="0" anchor="t">
            <a:spAutoFit/>
          </a:bodyPr>
          <a:lstStyle/>
          <a:p>
            <a:pPr algn="ctr">
              <a:lnSpc>
                <a:spcPts val="7799"/>
              </a:lnSpc>
            </a:pPr>
            <a:r>
              <a:rPr lang="en-US" sz="6499" spc="649" dirty="0">
                <a:solidFill>
                  <a:srgbClr val="FFFFFF"/>
                </a:solidFill>
                <a:latin typeface="Fira Code"/>
              </a:rPr>
              <a:t>RESULTS AND DISCUSSION</a:t>
            </a:r>
          </a:p>
        </p:txBody>
      </p:sp>
      <p:sp>
        <p:nvSpPr>
          <p:cNvPr id="10" name="TextBox 10"/>
          <p:cNvSpPr txBox="1"/>
          <p:nvPr/>
        </p:nvSpPr>
        <p:spPr>
          <a:xfrm>
            <a:off x="1028700" y="8958580"/>
            <a:ext cx="4550836" cy="312137"/>
          </a:xfrm>
          <a:prstGeom prst="rect">
            <a:avLst/>
          </a:prstGeom>
        </p:spPr>
        <p:txBody>
          <a:bodyPr lIns="0" tIns="0" rIns="0" bIns="0" rtlCol="0" anchor="t">
            <a:spAutoFit/>
          </a:bodyPr>
          <a:lstStyle/>
          <a:p>
            <a:pPr>
              <a:lnSpc>
                <a:spcPts val="2469"/>
              </a:lnSpc>
            </a:pPr>
            <a:endParaRPr lang="en-US" sz="1899" u="sng">
              <a:solidFill>
                <a:srgbClr val="FFFFFF"/>
              </a:solidFill>
              <a:latin typeface="Fira Cod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5323431">
            <a:off x="-1833918" y="349744"/>
            <a:ext cx="6021386" cy="4741842"/>
          </a:xfrm>
          <a:prstGeom prst="rect">
            <a:avLst/>
          </a:prstGeom>
        </p:spPr>
      </p:pic>
      <p:pic>
        <p:nvPicPr>
          <p:cNvPr id="4" name="Picture 4"/>
          <p:cNvPicPr>
            <a:picLocks noChangeAspect="1"/>
          </p:cNvPicPr>
          <p:nvPr/>
        </p:nvPicPr>
        <p:blipFill>
          <a:blip r:embed="rId4"/>
          <a:srcRect/>
          <a:stretch>
            <a:fillRect/>
          </a:stretch>
        </p:blipFill>
        <p:spPr>
          <a:xfrm rot="-1817496">
            <a:off x="-1379799" y="3910250"/>
            <a:ext cx="3828309" cy="5053873"/>
          </a:xfrm>
          <a:prstGeom prst="rect">
            <a:avLst/>
          </a:prstGeom>
        </p:spPr>
      </p:pic>
      <p:sp>
        <p:nvSpPr>
          <p:cNvPr id="5" name="TextBox 5"/>
          <p:cNvSpPr txBox="1"/>
          <p:nvPr/>
        </p:nvSpPr>
        <p:spPr>
          <a:xfrm>
            <a:off x="2801419" y="3570214"/>
            <a:ext cx="14246823" cy="5164899"/>
          </a:xfrm>
          <a:prstGeom prst="rect">
            <a:avLst/>
          </a:prstGeom>
        </p:spPr>
        <p:txBody>
          <a:bodyPr wrap="square" lIns="0" tIns="0" rIns="0" bIns="0" rtlCol="0" anchor="t">
            <a:spAutoFit/>
          </a:bodyPr>
          <a:lstStyle/>
          <a:p>
            <a:pPr>
              <a:lnSpc>
                <a:spcPts val="4466"/>
              </a:lnSpc>
            </a:pPr>
            <a:r>
              <a:rPr lang="en-US" sz="2674" dirty="0">
                <a:solidFill>
                  <a:srgbClr val="FFFFFF"/>
                </a:solidFill>
                <a:latin typeface="Fira Code"/>
              </a:rPr>
              <a:t>•Noise sends vibrations, or sound waves, through the air. </a:t>
            </a:r>
          </a:p>
          <a:p>
            <a:pPr>
              <a:lnSpc>
                <a:spcPts val="4466"/>
              </a:lnSpc>
            </a:pPr>
            <a:r>
              <a:rPr lang="en-US" sz="2674" dirty="0">
                <a:solidFill>
                  <a:srgbClr val="FFFFFF"/>
                </a:solidFill>
                <a:latin typeface="Fira Code"/>
              </a:rPr>
              <a:t>•The human eardrum is a stretched membrane, like the skin of a drum. </a:t>
            </a:r>
          </a:p>
          <a:p>
            <a:pPr>
              <a:lnSpc>
                <a:spcPts val="4466"/>
              </a:lnSpc>
            </a:pPr>
            <a:r>
              <a:rPr lang="en-US" sz="2674" dirty="0">
                <a:solidFill>
                  <a:srgbClr val="FFFFFF"/>
                </a:solidFill>
                <a:latin typeface="Fira Code"/>
              </a:rPr>
              <a:t>•When the sound waves hit your eardrum, it vibrates and the brain interprets these vibrations as sound.</a:t>
            </a:r>
          </a:p>
          <a:p>
            <a:pPr>
              <a:lnSpc>
                <a:spcPts val="4466"/>
              </a:lnSpc>
            </a:pPr>
            <a:r>
              <a:rPr lang="en-US" sz="2674" dirty="0">
                <a:solidFill>
                  <a:srgbClr val="FFFFFF"/>
                </a:solidFill>
                <a:latin typeface="Fira Code"/>
              </a:rPr>
              <a:t>•Music is sounds that are carried to the ear by changes in air pressure.</a:t>
            </a:r>
          </a:p>
          <a:p>
            <a:pPr>
              <a:lnSpc>
                <a:spcPts val="4466"/>
              </a:lnSpc>
            </a:pPr>
            <a:r>
              <a:rPr lang="en-US" sz="2674" dirty="0">
                <a:solidFill>
                  <a:srgbClr val="FFFFFF"/>
                </a:solidFill>
                <a:latin typeface="Fira Code"/>
              </a:rPr>
              <a:t>•Different cells in the cochlea respond to pitch, melody,, timbre, harmony.</a:t>
            </a:r>
          </a:p>
          <a:p>
            <a:pPr algn="ctr">
              <a:lnSpc>
                <a:spcPts val="4466"/>
              </a:lnSpc>
            </a:pPr>
            <a:endParaRPr lang="en-US" sz="2674" dirty="0">
              <a:solidFill>
                <a:srgbClr val="FFFFFF"/>
              </a:solidFill>
              <a:latin typeface="Fira Code"/>
            </a:endParaRPr>
          </a:p>
        </p:txBody>
      </p:sp>
      <p:grpSp>
        <p:nvGrpSpPr>
          <p:cNvPr id="6" name="Group 6"/>
          <p:cNvGrpSpPr/>
          <p:nvPr/>
        </p:nvGrpSpPr>
        <p:grpSpPr>
          <a:xfrm>
            <a:off x="9559449" y="484726"/>
            <a:ext cx="1186337" cy="913354"/>
            <a:chOff x="0" y="0"/>
            <a:chExt cx="1581783" cy="1217806"/>
          </a:xfrm>
        </p:grpSpPr>
        <p:grpSp>
          <p:nvGrpSpPr>
            <p:cNvPr id="7" name="Group 7"/>
            <p:cNvGrpSpPr/>
            <p:nvPr/>
          </p:nvGrpSpPr>
          <p:grpSpPr>
            <a:xfrm>
              <a:off x="0" y="0"/>
              <a:ext cx="1581783" cy="1217806"/>
              <a:chOff x="0" y="0"/>
              <a:chExt cx="2040163" cy="1570710"/>
            </a:xfrm>
          </p:grpSpPr>
          <p:sp>
            <p:nvSpPr>
              <p:cNvPr id="8" name="Freeform 8"/>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9" name="Freeform 9"/>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10" name="Freeform 10"/>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11" name="TextBox 11"/>
            <p:cNvSpPr txBox="1"/>
            <p:nvPr/>
          </p:nvSpPr>
          <p:spPr>
            <a:xfrm>
              <a:off x="168138" y="-1346"/>
              <a:ext cx="1245508" cy="1125247"/>
            </a:xfrm>
            <a:prstGeom prst="rect">
              <a:avLst/>
            </a:prstGeom>
          </p:spPr>
          <p:txBody>
            <a:bodyPr lIns="0" tIns="0" rIns="0" bIns="0" rtlCol="0" anchor="t">
              <a:spAutoFit/>
            </a:bodyPr>
            <a:lstStyle/>
            <a:p>
              <a:pPr algn="ctr">
                <a:lnSpc>
                  <a:spcPts val="7096"/>
                </a:lnSpc>
                <a:spcBef>
                  <a:spcPct val="0"/>
                </a:spcBef>
              </a:pPr>
              <a:r>
                <a:rPr lang="en-US" sz="5068">
                  <a:solidFill>
                    <a:srgbClr val="000000"/>
                  </a:solidFill>
                  <a:latin typeface="Bernoru Expanded"/>
                </a:rPr>
                <a:t>U</a:t>
              </a:r>
            </a:p>
          </p:txBody>
        </p:sp>
      </p:grpSp>
      <p:grpSp>
        <p:nvGrpSpPr>
          <p:cNvPr id="12" name="Group 12"/>
          <p:cNvGrpSpPr/>
          <p:nvPr/>
        </p:nvGrpSpPr>
        <p:grpSpPr>
          <a:xfrm>
            <a:off x="3614159" y="471446"/>
            <a:ext cx="1186337" cy="913354"/>
            <a:chOff x="0" y="0"/>
            <a:chExt cx="1581783" cy="1217806"/>
          </a:xfrm>
        </p:grpSpPr>
        <p:grpSp>
          <p:nvGrpSpPr>
            <p:cNvPr id="13" name="Group 13"/>
            <p:cNvGrpSpPr/>
            <p:nvPr/>
          </p:nvGrpSpPr>
          <p:grpSpPr>
            <a:xfrm>
              <a:off x="0" y="0"/>
              <a:ext cx="1581783" cy="1217806"/>
              <a:chOff x="0" y="0"/>
              <a:chExt cx="2040163" cy="1570710"/>
            </a:xfrm>
          </p:grpSpPr>
          <p:sp>
            <p:nvSpPr>
              <p:cNvPr id="14" name="Freeform 14"/>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15" name="Freeform 15"/>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16" name="Freeform 16"/>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17" name="TextBox 17"/>
            <p:cNvSpPr txBox="1"/>
            <p:nvPr/>
          </p:nvSpPr>
          <p:spPr>
            <a:xfrm>
              <a:off x="168138" y="-1346"/>
              <a:ext cx="1245508" cy="1125247"/>
            </a:xfrm>
            <a:prstGeom prst="rect">
              <a:avLst/>
            </a:prstGeom>
          </p:spPr>
          <p:txBody>
            <a:bodyPr lIns="0" tIns="0" rIns="0" bIns="0" rtlCol="0" anchor="t">
              <a:spAutoFit/>
            </a:bodyPr>
            <a:lstStyle/>
            <a:p>
              <a:pPr algn="ctr">
                <a:lnSpc>
                  <a:spcPts val="7096"/>
                </a:lnSpc>
                <a:spcBef>
                  <a:spcPct val="0"/>
                </a:spcBef>
              </a:pPr>
              <a:r>
                <a:rPr lang="en-US" sz="5068">
                  <a:solidFill>
                    <a:srgbClr val="000000"/>
                  </a:solidFill>
                  <a:latin typeface="Bernoru Expanded"/>
                </a:rPr>
                <a:t>H</a:t>
              </a:r>
            </a:p>
          </p:txBody>
        </p:sp>
      </p:grpSp>
      <p:grpSp>
        <p:nvGrpSpPr>
          <p:cNvPr id="18" name="Group 18"/>
          <p:cNvGrpSpPr/>
          <p:nvPr/>
        </p:nvGrpSpPr>
        <p:grpSpPr>
          <a:xfrm>
            <a:off x="7216764" y="436824"/>
            <a:ext cx="1186337" cy="913354"/>
            <a:chOff x="0" y="0"/>
            <a:chExt cx="1581783" cy="1217806"/>
          </a:xfrm>
        </p:grpSpPr>
        <p:grpSp>
          <p:nvGrpSpPr>
            <p:cNvPr id="19" name="Group 19"/>
            <p:cNvGrpSpPr/>
            <p:nvPr/>
          </p:nvGrpSpPr>
          <p:grpSpPr>
            <a:xfrm>
              <a:off x="0" y="0"/>
              <a:ext cx="1581783" cy="1217806"/>
              <a:chOff x="0" y="0"/>
              <a:chExt cx="2040163" cy="1570710"/>
            </a:xfrm>
          </p:grpSpPr>
          <p:sp>
            <p:nvSpPr>
              <p:cNvPr id="20" name="Freeform 20"/>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21" name="Freeform 21"/>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22" name="Freeform 22"/>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23" name="TextBox 23"/>
            <p:cNvSpPr txBox="1"/>
            <p:nvPr/>
          </p:nvSpPr>
          <p:spPr>
            <a:xfrm>
              <a:off x="168138" y="-1346"/>
              <a:ext cx="1245508" cy="1125247"/>
            </a:xfrm>
            <a:prstGeom prst="rect">
              <a:avLst/>
            </a:prstGeom>
          </p:spPr>
          <p:txBody>
            <a:bodyPr lIns="0" tIns="0" rIns="0" bIns="0" rtlCol="0" anchor="t">
              <a:spAutoFit/>
            </a:bodyPr>
            <a:lstStyle/>
            <a:p>
              <a:pPr algn="ctr">
                <a:lnSpc>
                  <a:spcPts val="7096"/>
                </a:lnSpc>
                <a:spcBef>
                  <a:spcPct val="0"/>
                </a:spcBef>
              </a:pPr>
              <a:r>
                <a:rPr lang="en-US" sz="5068">
                  <a:solidFill>
                    <a:srgbClr val="000000"/>
                  </a:solidFill>
                  <a:latin typeface="Bernoru Expanded"/>
                </a:rPr>
                <a:t>Y</a:t>
              </a:r>
            </a:p>
          </p:txBody>
        </p:sp>
      </p:grpSp>
      <p:grpSp>
        <p:nvGrpSpPr>
          <p:cNvPr id="24" name="Group 24"/>
          <p:cNvGrpSpPr/>
          <p:nvPr/>
        </p:nvGrpSpPr>
        <p:grpSpPr>
          <a:xfrm>
            <a:off x="4864001" y="388906"/>
            <a:ext cx="796089" cy="1078418"/>
            <a:chOff x="0" y="0"/>
            <a:chExt cx="1061452" cy="1437890"/>
          </a:xfrm>
        </p:grpSpPr>
        <p:grpSp>
          <p:nvGrpSpPr>
            <p:cNvPr id="25" name="Group 25"/>
            <p:cNvGrpSpPr/>
            <p:nvPr/>
          </p:nvGrpSpPr>
          <p:grpSpPr>
            <a:xfrm>
              <a:off x="0" y="0"/>
              <a:ext cx="1061452" cy="1437890"/>
              <a:chOff x="0" y="0"/>
              <a:chExt cx="1297325" cy="1757414"/>
            </a:xfrm>
          </p:grpSpPr>
          <p:sp>
            <p:nvSpPr>
              <p:cNvPr id="26" name="Freeform 26"/>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27" name="Freeform 27"/>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28" name="Freeform 28"/>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29" name="TextBox 29"/>
            <p:cNvSpPr txBox="1"/>
            <p:nvPr/>
          </p:nvSpPr>
          <p:spPr>
            <a:xfrm>
              <a:off x="130827" y="46378"/>
              <a:ext cx="799799" cy="1240359"/>
            </a:xfrm>
            <a:prstGeom prst="rect">
              <a:avLst/>
            </a:prstGeom>
          </p:spPr>
          <p:txBody>
            <a:bodyPr lIns="0" tIns="0" rIns="0" bIns="0" rtlCol="0" anchor="t">
              <a:spAutoFit/>
            </a:bodyPr>
            <a:lstStyle/>
            <a:p>
              <a:pPr algn="ctr">
                <a:lnSpc>
                  <a:spcPts val="7823"/>
                </a:lnSpc>
                <a:spcBef>
                  <a:spcPct val="0"/>
                </a:spcBef>
              </a:pPr>
              <a:r>
                <a:rPr lang="en-US" sz="5588">
                  <a:solidFill>
                    <a:srgbClr val="000000"/>
                  </a:solidFill>
                  <a:latin typeface="IBM Plex Serif"/>
                </a:rPr>
                <a:t>O</a:t>
              </a:r>
            </a:p>
          </p:txBody>
        </p:sp>
      </p:grpSp>
      <p:grpSp>
        <p:nvGrpSpPr>
          <p:cNvPr id="30" name="Group 30"/>
          <p:cNvGrpSpPr/>
          <p:nvPr/>
        </p:nvGrpSpPr>
        <p:grpSpPr>
          <a:xfrm>
            <a:off x="14231476" y="388906"/>
            <a:ext cx="796089" cy="1078387"/>
            <a:chOff x="0" y="0"/>
            <a:chExt cx="1061452" cy="1437849"/>
          </a:xfrm>
        </p:grpSpPr>
        <p:grpSp>
          <p:nvGrpSpPr>
            <p:cNvPr id="31" name="Group 31"/>
            <p:cNvGrpSpPr/>
            <p:nvPr/>
          </p:nvGrpSpPr>
          <p:grpSpPr>
            <a:xfrm>
              <a:off x="0" y="0"/>
              <a:ext cx="1061452" cy="1437849"/>
              <a:chOff x="0" y="0"/>
              <a:chExt cx="1297325" cy="1757364"/>
            </a:xfrm>
          </p:grpSpPr>
          <p:sp>
            <p:nvSpPr>
              <p:cNvPr id="32" name="Freeform 32"/>
              <p:cNvSpPr/>
              <p:nvPr/>
            </p:nvSpPr>
            <p:spPr>
              <a:xfrm>
                <a:off x="41910" y="43180"/>
                <a:ext cx="1249065" cy="1709104"/>
              </a:xfrm>
              <a:custGeom>
                <a:avLst/>
                <a:gdLst/>
                <a:ahLst/>
                <a:cxnLst/>
                <a:rect l="l" t="t" r="r" b="b"/>
                <a:pathLst>
                  <a:path w="1249065" h="1709104">
                    <a:moveTo>
                      <a:pt x="0" y="0"/>
                    </a:moveTo>
                    <a:lnTo>
                      <a:pt x="1249065" y="0"/>
                    </a:lnTo>
                    <a:lnTo>
                      <a:pt x="1249065" y="1709104"/>
                    </a:lnTo>
                    <a:lnTo>
                      <a:pt x="0" y="1709104"/>
                    </a:lnTo>
                    <a:close/>
                  </a:path>
                </a:pathLst>
              </a:custGeom>
              <a:solidFill>
                <a:srgbClr val="000000"/>
              </a:solidFill>
            </p:spPr>
          </p:sp>
          <p:sp>
            <p:nvSpPr>
              <p:cNvPr id="33" name="Freeform 33"/>
              <p:cNvSpPr/>
              <p:nvPr/>
            </p:nvSpPr>
            <p:spPr>
              <a:xfrm>
                <a:off x="35560" y="35560"/>
                <a:ext cx="1261765" cy="1721804"/>
              </a:xfrm>
              <a:custGeom>
                <a:avLst/>
                <a:gdLst/>
                <a:ahLst/>
                <a:cxnLst/>
                <a:rect l="l" t="t" r="r" b="b"/>
                <a:pathLst>
                  <a:path w="1261765" h="1721804">
                    <a:moveTo>
                      <a:pt x="1261765" y="1721804"/>
                    </a:moveTo>
                    <a:lnTo>
                      <a:pt x="0" y="1721804"/>
                    </a:lnTo>
                    <a:lnTo>
                      <a:pt x="0" y="0"/>
                    </a:lnTo>
                    <a:lnTo>
                      <a:pt x="1261765" y="0"/>
                    </a:lnTo>
                    <a:lnTo>
                      <a:pt x="1261765" y="1721804"/>
                    </a:lnTo>
                    <a:close/>
                    <a:moveTo>
                      <a:pt x="12700" y="1709104"/>
                    </a:moveTo>
                    <a:lnTo>
                      <a:pt x="1249065" y="1709104"/>
                    </a:lnTo>
                    <a:lnTo>
                      <a:pt x="1249065" y="12700"/>
                    </a:lnTo>
                    <a:lnTo>
                      <a:pt x="12700" y="12700"/>
                    </a:lnTo>
                    <a:lnTo>
                      <a:pt x="12700" y="1709104"/>
                    </a:lnTo>
                    <a:close/>
                  </a:path>
                </a:pathLst>
              </a:custGeom>
              <a:solidFill>
                <a:srgbClr val="000000"/>
              </a:solidFill>
            </p:spPr>
          </p:sp>
          <p:sp>
            <p:nvSpPr>
              <p:cNvPr id="34" name="Freeform 34"/>
              <p:cNvSpPr/>
              <p:nvPr/>
            </p:nvSpPr>
            <p:spPr>
              <a:xfrm>
                <a:off x="0" y="0"/>
                <a:ext cx="1249065" cy="1709104"/>
              </a:xfrm>
              <a:custGeom>
                <a:avLst/>
                <a:gdLst/>
                <a:ahLst/>
                <a:cxnLst/>
                <a:rect l="l" t="t" r="r" b="b"/>
                <a:pathLst>
                  <a:path w="1249065" h="1709104">
                    <a:moveTo>
                      <a:pt x="0" y="0"/>
                    </a:moveTo>
                    <a:lnTo>
                      <a:pt x="1249065" y="0"/>
                    </a:lnTo>
                    <a:lnTo>
                      <a:pt x="1249065" y="1709104"/>
                    </a:lnTo>
                    <a:lnTo>
                      <a:pt x="0" y="1709104"/>
                    </a:lnTo>
                    <a:close/>
                  </a:path>
                </a:pathLst>
              </a:custGeom>
              <a:solidFill>
                <a:srgbClr val="FFFFFF"/>
              </a:solidFill>
            </p:spPr>
          </p:sp>
        </p:grpSp>
        <p:sp>
          <p:nvSpPr>
            <p:cNvPr id="35" name="TextBox 35"/>
            <p:cNvSpPr txBox="1"/>
            <p:nvPr/>
          </p:nvSpPr>
          <p:spPr>
            <a:xfrm>
              <a:off x="130827" y="46378"/>
              <a:ext cx="799799" cy="1240318"/>
            </a:xfrm>
            <a:prstGeom prst="rect">
              <a:avLst/>
            </a:prstGeom>
          </p:spPr>
          <p:txBody>
            <a:bodyPr lIns="0" tIns="0" rIns="0" bIns="0" rtlCol="0" anchor="t">
              <a:spAutoFit/>
            </a:bodyPr>
            <a:lstStyle/>
            <a:p>
              <a:pPr algn="ctr">
                <a:lnSpc>
                  <a:spcPts val="7823"/>
                </a:lnSpc>
                <a:spcBef>
                  <a:spcPct val="0"/>
                </a:spcBef>
              </a:pPr>
              <a:r>
                <a:rPr lang="en-US" sz="5588">
                  <a:solidFill>
                    <a:srgbClr val="000000"/>
                  </a:solidFill>
                  <a:latin typeface="IBM Plex Serif"/>
                </a:rPr>
                <a:t>A</a:t>
              </a:r>
            </a:p>
          </p:txBody>
        </p:sp>
      </p:grpSp>
      <p:pic>
        <p:nvPicPr>
          <p:cNvPr id="36" name="Picture 3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19185">
            <a:off x="15214433" y="1592987"/>
            <a:ext cx="1622492" cy="1969913"/>
          </a:xfrm>
          <a:prstGeom prst="rect">
            <a:avLst/>
          </a:prstGeom>
        </p:spPr>
      </p:pic>
      <p:grpSp>
        <p:nvGrpSpPr>
          <p:cNvPr id="37" name="Group 37"/>
          <p:cNvGrpSpPr/>
          <p:nvPr/>
        </p:nvGrpSpPr>
        <p:grpSpPr>
          <a:xfrm>
            <a:off x="7482926" y="2079528"/>
            <a:ext cx="796089" cy="1078418"/>
            <a:chOff x="0" y="0"/>
            <a:chExt cx="1061452" cy="1437890"/>
          </a:xfrm>
        </p:grpSpPr>
        <p:grpSp>
          <p:nvGrpSpPr>
            <p:cNvPr id="38" name="Group 38"/>
            <p:cNvGrpSpPr/>
            <p:nvPr/>
          </p:nvGrpSpPr>
          <p:grpSpPr>
            <a:xfrm>
              <a:off x="0" y="0"/>
              <a:ext cx="1061452" cy="1437890"/>
              <a:chOff x="0" y="0"/>
              <a:chExt cx="1297325" cy="1757414"/>
            </a:xfrm>
          </p:grpSpPr>
          <p:sp>
            <p:nvSpPr>
              <p:cNvPr id="39" name="Freeform 39"/>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40" name="Freeform 40"/>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41" name="Freeform 41"/>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42" name="TextBox 42"/>
            <p:cNvSpPr txBox="1"/>
            <p:nvPr/>
          </p:nvSpPr>
          <p:spPr>
            <a:xfrm>
              <a:off x="130827" y="46378"/>
              <a:ext cx="799799" cy="1240359"/>
            </a:xfrm>
            <a:prstGeom prst="rect">
              <a:avLst/>
            </a:prstGeom>
          </p:spPr>
          <p:txBody>
            <a:bodyPr lIns="0" tIns="0" rIns="0" bIns="0" rtlCol="0" anchor="t">
              <a:spAutoFit/>
            </a:bodyPr>
            <a:lstStyle/>
            <a:p>
              <a:pPr algn="ctr">
                <a:lnSpc>
                  <a:spcPts val="7823"/>
                </a:lnSpc>
                <a:spcBef>
                  <a:spcPct val="0"/>
                </a:spcBef>
              </a:pPr>
              <a:r>
                <a:rPr lang="en-US" sz="5588">
                  <a:solidFill>
                    <a:srgbClr val="000000"/>
                  </a:solidFill>
                  <a:latin typeface="IBM Plex Serif"/>
                </a:rPr>
                <a:t>I</a:t>
              </a:r>
            </a:p>
          </p:txBody>
        </p:sp>
      </p:grpSp>
      <p:grpSp>
        <p:nvGrpSpPr>
          <p:cNvPr id="43" name="Group 43"/>
          <p:cNvGrpSpPr/>
          <p:nvPr/>
        </p:nvGrpSpPr>
        <p:grpSpPr>
          <a:xfrm>
            <a:off x="8550831" y="388921"/>
            <a:ext cx="796089" cy="1078418"/>
            <a:chOff x="0" y="0"/>
            <a:chExt cx="1061452" cy="1437890"/>
          </a:xfrm>
        </p:grpSpPr>
        <p:grpSp>
          <p:nvGrpSpPr>
            <p:cNvPr id="44" name="Group 44"/>
            <p:cNvGrpSpPr/>
            <p:nvPr/>
          </p:nvGrpSpPr>
          <p:grpSpPr>
            <a:xfrm>
              <a:off x="0" y="0"/>
              <a:ext cx="1061452" cy="1437890"/>
              <a:chOff x="0" y="0"/>
              <a:chExt cx="1297325" cy="1757414"/>
            </a:xfrm>
          </p:grpSpPr>
          <p:sp>
            <p:nvSpPr>
              <p:cNvPr id="45" name="Freeform 45"/>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46" name="Freeform 46"/>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47" name="Freeform 47"/>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48" name="TextBox 48"/>
            <p:cNvSpPr txBox="1"/>
            <p:nvPr/>
          </p:nvSpPr>
          <p:spPr>
            <a:xfrm>
              <a:off x="130827" y="46378"/>
              <a:ext cx="799799" cy="1240359"/>
            </a:xfrm>
            <a:prstGeom prst="rect">
              <a:avLst/>
            </a:prstGeom>
          </p:spPr>
          <p:txBody>
            <a:bodyPr lIns="0" tIns="0" rIns="0" bIns="0" rtlCol="0" anchor="t">
              <a:spAutoFit/>
            </a:bodyPr>
            <a:lstStyle/>
            <a:p>
              <a:pPr algn="ctr">
                <a:lnSpc>
                  <a:spcPts val="7823"/>
                </a:lnSpc>
                <a:spcBef>
                  <a:spcPct val="0"/>
                </a:spcBef>
              </a:pPr>
              <a:r>
                <a:rPr lang="en-US" sz="5588">
                  <a:solidFill>
                    <a:srgbClr val="000000"/>
                  </a:solidFill>
                  <a:latin typeface="IBM Plex Serif"/>
                </a:rPr>
                <a:t>O</a:t>
              </a:r>
            </a:p>
          </p:txBody>
        </p:sp>
      </p:grpSp>
      <p:grpSp>
        <p:nvGrpSpPr>
          <p:cNvPr id="49" name="Group 49"/>
          <p:cNvGrpSpPr/>
          <p:nvPr/>
        </p:nvGrpSpPr>
        <p:grpSpPr>
          <a:xfrm>
            <a:off x="5776312" y="388921"/>
            <a:ext cx="681427" cy="1160005"/>
            <a:chOff x="0" y="0"/>
            <a:chExt cx="908570" cy="1546673"/>
          </a:xfrm>
        </p:grpSpPr>
        <p:grpSp>
          <p:nvGrpSpPr>
            <p:cNvPr id="50" name="Group 50"/>
            <p:cNvGrpSpPr/>
            <p:nvPr/>
          </p:nvGrpSpPr>
          <p:grpSpPr>
            <a:xfrm>
              <a:off x="0" y="0"/>
              <a:ext cx="908570" cy="1546673"/>
              <a:chOff x="0" y="0"/>
              <a:chExt cx="1132538" cy="1927938"/>
            </a:xfrm>
          </p:grpSpPr>
          <p:sp>
            <p:nvSpPr>
              <p:cNvPr id="51" name="Freeform 51"/>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52" name="Freeform 52"/>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53" name="Freeform 53"/>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54" name="TextBox 54"/>
            <p:cNvSpPr txBox="1"/>
            <p:nvPr/>
          </p:nvSpPr>
          <p:spPr>
            <a:xfrm>
              <a:off x="154530" y="91245"/>
              <a:ext cx="599510" cy="1249884"/>
            </a:xfrm>
            <a:prstGeom prst="rect">
              <a:avLst/>
            </a:prstGeom>
          </p:spPr>
          <p:txBody>
            <a:bodyPr lIns="0" tIns="0" rIns="0" bIns="0" rtlCol="0" anchor="t">
              <a:spAutoFit/>
            </a:bodyPr>
            <a:lstStyle/>
            <a:p>
              <a:pPr marL="0" lvl="0" indent="0" algn="ctr">
                <a:lnSpc>
                  <a:spcPts val="7823"/>
                </a:lnSpc>
                <a:spcBef>
                  <a:spcPct val="0"/>
                </a:spcBef>
              </a:pPr>
              <a:r>
                <a:rPr lang="en-US" sz="5588">
                  <a:solidFill>
                    <a:srgbClr val="000000"/>
                  </a:solidFill>
                  <a:latin typeface="Antonio Light"/>
                </a:rPr>
                <a:t>W</a:t>
              </a:r>
            </a:p>
          </p:txBody>
        </p:sp>
      </p:grpSp>
      <p:grpSp>
        <p:nvGrpSpPr>
          <p:cNvPr id="55" name="Group 55"/>
          <p:cNvGrpSpPr/>
          <p:nvPr/>
        </p:nvGrpSpPr>
        <p:grpSpPr>
          <a:xfrm>
            <a:off x="13464026" y="367565"/>
            <a:ext cx="681427" cy="1160005"/>
            <a:chOff x="0" y="0"/>
            <a:chExt cx="908570" cy="1546673"/>
          </a:xfrm>
        </p:grpSpPr>
        <p:grpSp>
          <p:nvGrpSpPr>
            <p:cNvPr id="56" name="Group 56"/>
            <p:cNvGrpSpPr/>
            <p:nvPr/>
          </p:nvGrpSpPr>
          <p:grpSpPr>
            <a:xfrm>
              <a:off x="0" y="0"/>
              <a:ext cx="908570" cy="1546673"/>
              <a:chOff x="0" y="0"/>
              <a:chExt cx="1132538" cy="1927938"/>
            </a:xfrm>
          </p:grpSpPr>
          <p:sp>
            <p:nvSpPr>
              <p:cNvPr id="57" name="Freeform 57"/>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58" name="Freeform 58"/>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59" name="Freeform 59"/>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60" name="TextBox 60"/>
            <p:cNvSpPr txBox="1"/>
            <p:nvPr/>
          </p:nvSpPr>
          <p:spPr>
            <a:xfrm>
              <a:off x="154530" y="91245"/>
              <a:ext cx="599510" cy="1249884"/>
            </a:xfrm>
            <a:prstGeom prst="rect">
              <a:avLst/>
            </a:prstGeom>
          </p:spPr>
          <p:txBody>
            <a:bodyPr lIns="0" tIns="0" rIns="0" bIns="0" rtlCol="0" anchor="t">
              <a:spAutoFit/>
            </a:bodyPr>
            <a:lstStyle/>
            <a:p>
              <a:pPr marL="0" lvl="0" indent="0" algn="ctr">
                <a:lnSpc>
                  <a:spcPts val="7823"/>
                </a:lnSpc>
                <a:spcBef>
                  <a:spcPct val="0"/>
                </a:spcBef>
              </a:pPr>
              <a:r>
                <a:rPr lang="en-US" sz="5588">
                  <a:solidFill>
                    <a:srgbClr val="000000"/>
                  </a:solidFill>
                  <a:latin typeface="Antonio Light"/>
                </a:rPr>
                <a:t>R</a:t>
              </a:r>
            </a:p>
          </p:txBody>
        </p:sp>
      </p:grpSp>
      <p:grpSp>
        <p:nvGrpSpPr>
          <p:cNvPr id="61" name="Group 61"/>
          <p:cNvGrpSpPr/>
          <p:nvPr/>
        </p:nvGrpSpPr>
        <p:grpSpPr>
          <a:xfrm>
            <a:off x="10956069" y="367565"/>
            <a:ext cx="796089" cy="1078418"/>
            <a:chOff x="0" y="0"/>
            <a:chExt cx="1061452" cy="1437890"/>
          </a:xfrm>
        </p:grpSpPr>
        <p:grpSp>
          <p:nvGrpSpPr>
            <p:cNvPr id="62" name="Group 62"/>
            <p:cNvGrpSpPr/>
            <p:nvPr/>
          </p:nvGrpSpPr>
          <p:grpSpPr>
            <a:xfrm>
              <a:off x="0" y="0"/>
              <a:ext cx="1061452" cy="1437890"/>
              <a:chOff x="0" y="0"/>
              <a:chExt cx="1297325" cy="1757414"/>
            </a:xfrm>
          </p:grpSpPr>
          <p:sp>
            <p:nvSpPr>
              <p:cNvPr id="63" name="Freeform 63"/>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64" name="Freeform 64"/>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65" name="Freeform 65"/>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66" name="TextBox 66"/>
            <p:cNvSpPr txBox="1"/>
            <p:nvPr/>
          </p:nvSpPr>
          <p:spPr>
            <a:xfrm>
              <a:off x="130827" y="46378"/>
              <a:ext cx="799799" cy="1240359"/>
            </a:xfrm>
            <a:prstGeom prst="rect">
              <a:avLst/>
            </a:prstGeom>
          </p:spPr>
          <p:txBody>
            <a:bodyPr lIns="0" tIns="0" rIns="0" bIns="0" rtlCol="0" anchor="t">
              <a:spAutoFit/>
            </a:bodyPr>
            <a:lstStyle/>
            <a:p>
              <a:pPr algn="ctr">
                <a:lnSpc>
                  <a:spcPts val="7823"/>
                </a:lnSpc>
                <a:spcBef>
                  <a:spcPct val="0"/>
                </a:spcBef>
              </a:pPr>
              <a:r>
                <a:rPr lang="en-US" sz="5588">
                  <a:solidFill>
                    <a:srgbClr val="000000"/>
                  </a:solidFill>
                  <a:latin typeface="IBM Plex Serif"/>
                </a:rPr>
                <a:t>R</a:t>
              </a:r>
            </a:p>
          </p:txBody>
        </p:sp>
      </p:grpSp>
      <p:grpSp>
        <p:nvGrpSpPr>
          <p:cNvPr id="67" name="Group 67"/>
          <p:cNvGrpSpPr/>
          <p:nvPr/>
        </p:nvGrpSpPr>
        <p:grpSpPr>
          <a:xfrm>
            <a:off x="6188835" y="2162060"/>
            <a:ext cx="1186337" cy="913354"/>
            <a:chOff x="0" y="0"/>
            <a:chExt cx="1581783" cy="1217806"/>
          </a:xfrm>
        </p:grpSpPr>
        <p:grpSp>
          <p:nvGrpSpPr>
            <p:cNvPr id="68" name="Group 68"/>
            <p:cNvGrpSpPr/>
            <p:nvPr/>
          </p:nvGrpSpPr>
          <p:grpSpPr>
            <a:xfrm>
              <a:off x="0" y="0"/>
              <a:ext cx="1581783" cy="1217806"/>
              <a:chOff x="0" y="0"/>
              <a:chExt cx="2040163" cy="1570710"/>
            </a:xfrm>
          </p:grpSpPr>
          <p:sp>
            <p:nvSpPr>
              <p:cNvPr id="69" name="Freeform 69"/>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70" name="Freeform 70"/>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71" name="Freeform 71"/>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72" name="TextBox 72"/>
            <p:cNvSpPr txBox="1"/>
            <p:nvPr/>
          </p:nvSpPr>
          <p:spPr>
            <a:xfrm>
              <a:off x="168138" y="-1346"/>
              <a:ext cx="1245508" cy="1125247"/>
            </a:xfrm>
            <a:prstGeom prst="rect">
              <a:avLst/>
            </a:prstGeom>
          </p:spPr>
          <p:txBody>
            <a:bodyPr lIns="0" tIns="0" rIns="0" bIns="0" rtlCol="0" anchor="t">
              <a:spAutoFit/>
            </a:bodyPr>
            <a:lstStyle/>
            <a:p>
              <a:pPr algn="ctr">
                <a:lnSpc>
                  <a:spcPts val="7096"/>
                </a:lnSpc>
                <a:spcBef>
                  <a:spcPct val="0"/>
                </a:spcBef>
              </a:pPr>
              <a:r>
                <a:rPr lang="en-US" sz="5068">
                  <a:solidFill>
                    <a:srgbClr val="000000"/>
                  </a:solidFill>
                  <a:latin typeface="Bernoru Expanded"/>
                </a:rPr>
                <a:t>L</a:t>
              </a:r>
            </a:p>
          </p:txBody>
        </p:sp>
      </p:grpSp>
      <p:grpSp>
        <p:nvGrpSpPr>
          <p:cNvPr id="73" name="Group 73"/>
          <p:cNvGrpSpPr/>
          <p:nvPr/>
        </p:nvGrpSpPr>
        <p:grpSpPr>
          <a:xfrm>
            <a:off x="15889968" y="450096"/>
            <a:ext cx="1186337" cy="913354"/>
            <a:chOff x="0" y="0"/>
            <a:chExt cx="1581783" cy="1217806"/>
          </a:xfrm>
        </p:grpSpPr>
        <p:grpSp>
          <p:nvGrpSpPr>
            <p:cNvPr id="74" name="Group 74"/>
            <p:cNvGrpSpPr/>
            <p:nvPr/>
          </p:nvGrpSpPr>
          <p:grpSpPr>
            <a:xfrm>
              <a:off x="0" y="0"/>
              <a:ext cx="1581783" cy="1217806"/>
              <a:chOff x="0" y="0"/>
              <a:chExt cx="2040163" cy="1570710"/>
            </a:xfrm>
          </p:grpSpPr>
          <p:sp>
            <p:nvSpPr>
              <p:cNvPr id="75" name="Freeform 75"/>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76" name="Freeform 76"/>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77" name="Freeform 77"/>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78" name="TextBox 78"/>
            <p:cNvSpPr txBox="1"/>
            <p:nvPr/>
          </p:nvSpPr>
          <p:spPr>
            <a:xfrm>
              <a:off x="168138" y="-1346"/>
              <a:ext cx="1245508" cy="1125247"/>
            </a:xfrm>
            <a:prstGeom prst="rect">
              <a:avLst/>
            </a:prstGeom>
          </p:spPr>
          <p:txBody>
            <a:bodyPr lIns="0" tIns="0" rIns="0" bIns="0" rtlCol="0" anchor="t">
              <a:spAutoFit/>
            </a:bodyPr>
            <a:lstStyle/>
            <a:p>
              <a:pPr algn="ctr">
                <a:lnSpc>
                  <a:spcPts val="7096"/>
                </a:lnSpc>
                <a:spcBef>
                  <a:spcPct val="0"/>
                </a:spcBef>
              </a:pPr>
              <a:r>
                <a:rPr lang="en-US" sz="5068">
                  <a:solidFill>
                    <a:srgbClr val="000000"/>
                  </a:solidFill>
                  <a:latin typeface="Bernoru Expanded"/>
                </a:rPr>
                <a:t>N</a:t>
              </a:r>
            </a:p>
          </p:txBody>
        </p:sp>
      </p:grpSp>
      <p:grpSp>
        <p:nvGrpSpPr>
          <p:cNvPr id="79" name="Group 79"/>
          <p:cNvGrpSpPr/>
          <p:nvPr/>
        </p:nvGrpSpPr>
        <p:grpSpPr>
          <a:xfrm>
            <a:off x="15141865" y="361401"/>
            <a:ext cx="681427" cy="1160005"/>
            <a:chOff x="0" y="0"/>
            <a:chExt cx="908570" cy="1546673"/>
          </a:xfrm>
        </p:grpSpPr>
        <p:grpSp>
          <p:nvGrpSpPr>
            <p:cNvPr id="80" name="Group 80"/>
            <p:cNvGrpSpPr/>
            <p:nvPr/>
          </p:nvGrpSpPr>
          <p:grpSpPr>
            <a:xfrm>
              <a:off x="0" y="0"/>
              <a:ext cx="908570" cy="1546673"/>
              <a:chOff x="0" y="0"/>
              <a:chExt cx="1132538" cy="1927938"/>
            </a:xfrm>
          </p:grpSpPr>
          <p:sp>
            <p:nvSpPr>
              <p:cNvPr id="81" name="Freeform 81"/>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82" name="Freeform 82"/>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83" name="Freeform 83"/>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84" name="TextBox 84"/>
            <p:cNvSpPr txBox="1"/>
            <p:nvPr/>
          </p:nvSpPr>
          <p:spPr>
            <a:xfrm>
              <a:off x="154530" y="91245"/>
              <a:ext cx="599510" cy="1249884"/>
            </a:xfrm>
            <a:prstGeom prst="rect">
              <a:avLst/>
            </a:prstGeom>
          </p:spPr>
          <p:txBody>
            <a:bodyPr lIns="0" tIns="0" rIns="0" bIns="0" rtlCol="0" anchor="t">
              <a:spAutoFit/>
            </a:bodyPr>
            <a:lstStyle/>
            <a:p>
              <a:pPr marL="0" lvl="0" indent="0" algn="ctr">
                <a:lnSpc>
                  <a:spcPts val="7823"/>
                </a:lnSpc>
                <a:spcBef>
                  <a:spcPct val="0"/>
                </a:spcBef>
              </a:pPr>
              <a:r>
                <a:rPr lang="en-US" sz="5588">
                  <a:solidFill>
                    <a:srgbClr val="000000"/>
                  </a:solidFill>
                  <a:latin typeface="Antonio Light"/>
                </a:rPr>
                <a:t>I</a:t>
              </a:r>
            </a:p>
          </p:txBody>
        </p:sp>
      </p:grpSp>
      <p:pic>
        <p:nvPicPr>
          <p:cNvPr id="85" name="Picture 85"/>
          <p:cNvPicPr>
            <a:picLocks noChangeAspect="1"/>
          </p:cNvPicPr>
          <p:nvPr/>
        </p:nvPicPr>
        <p:blipFill>
          <a:blip r:embed="rId7"/>
          <a:srcRect/>
          <a:stretch>
            <a:fillRect/>
          </a:stretch>
        </p:blipFill>
        <p:spPr>
          <a:xfrm rot="-702325">
            <a:off x="12770878" y="8009261"/>
            <a:ext cx="5713513" cy="3813770"/>
          </a:xfrm>
          <a:prstGeom prst="rect">
            <a:avLst/>
          </a:prstGeom>
        </p:spPr>
      </p:pic>
      <p:pic>
        <p:nvPicPr>
          <p:cNvPr id="86" name="Picture 86"/>
          <p:cNvPicPr>
            <a:picLocks noChangeAspect="1"/>
          </p:cNvPicPr>
          <p:nvPr/>
        </p:nvPicPr>
        <p:blipFill>
          <a:blip r:embed="rId8"/>
          <a:srcRect/>
          <a:stretch>
            <a:fillRect/>
          </a:stretch>
        </p:blipFill>
        <p:spPr>
          <a:xfrm>
            <a:off x="15997641" y="4203108"/>
            <a:ext cx="5052461" cy="4812468"/>
          </a:xfrm>
          <a:prstGeom prst="rect">
            <a:avLst/>
          </a:prstGeom>
        </p:spPr>
      </p:pic>
      <p:pic>
        <p:nvPicPr>
          <p:cNvPr id="87" name="Picture 8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413635" y="9368007"/>
            <a:ext cx="4472326" cy="1845851"/>
          </a:xfrm>
          <a:prstGeom prst="rect">
            <a:avLst/>
          </a:prstGeom>
        </p:spPr>
      </p:pic>
      <p:grpSp>
        <p:nvGrpSpPr>
          <p:cNvPr id="88" name="Group 88"/>
          <p:cNvGrpSpPr/>
          <p:nvPr/>
        </p:nvGrpSpPr>
        <p:grpSpPr>
          <a:xfrm>
            <a:off x="12211014" y="521729"/>
            <a:ext cx="1186337" cy="913354"/>
            <a:chOff x="0" y="0"/>
            <a:chExt cx="1581783" cy="1217806"/>
          </a:xfrm>
        </p:grpSpPr>
        <p:grpSp>
          <p:nvGrpSpPr>
            <p:cNvPr id="89" name="Group 89"/>
            <p:cNvGrpSpPr/>
            <p:nvPr/>
          </p:nvGrpSpPr>
          <p:grpSpPr>
            <a:xfrm>
              <a:off x="0" y="0"/>
              <a:ext cx="1581783" cy="1217806"/>
              <a:chOff x="0" y="0"/>
              <a:chExt cx="2040163" cy="1570710"/>
            </a:xfrm>
          </p:grpSpPr>
          <p:sp>
            <p:nvSpPr>
              <p:cNvPr id="90" name="Freeform 90"/>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91" name="Freeform 91"/>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92" name="Freeform 92"/>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93" name="TextBox 93"/>
            <p:cNvSpPr txBox="1"/>
            <p:nvPr/>
          </p:nvSpPr>
          <p:spPr>
            <a:xfrm>
              <a:off x="168138" y="-1346"/>
              <a:ext cx="1245508" cy="1125247"/>
            </a:xfrm>
            <a:prstGeom prst="rect">
              <a:avLst/>
            </a:prstGeom>
          </p:spPr>
          <p:txBody>
            <a:bodyPr lIns="0" tIns="0" rIns="0" bIns="0" rtlCol="0" anchor="t">
              <a:spAutoFit/>
            </a:bodyPr>
            <a:lstStyle/>
            <a:p>
              <a:pPr algn="ctr">
                <a:lnSpc>
                  <a:spcPts val="7096"/>
                </a:lnSpc>
                <a:spcBef>
                  <a:spcPct val="0"/>
                </a:spcBef>
              </a:pPr>
              <a:r>
                <a:rPr lang="en-US" sz="5068">
                  <a:solidFill>
                    <a:srgbClr val="000000"/>
                  </a:solidFill>
                  <a:latin typeface="Bernoru Expanded"/>
                </a:rPr>
                <a:t>B</a:t>
              </a:r>
            </a:p>
          </p:txBody>
        </p:sp>
      </p:grpSp>
      <p:grpSp>
        <p:nvGrpSpPr>
          <p:cNvPr id="94" name="Group 94"/>
          <p:cNvGrpSpPr/>
          <p:nvPr/>
        </p:nvGrpSpPr>
        <p:grpSpPr>
          <a:xfrm>
            <a:off x="8336165" y="2038734"/>
            <a:ext cx="681427" cy="1160005"/>
            <a:chOff x="0" y="0"/>
            <a:chExt cx="908570" cy="1546673"/>
          </a:xfrm>
        </p:grpSpPr>
        <p:grpSp>
          <p:nvGrpSpPr>
            <p:cNvPr id="95" name="Group 95"/>
            <p:cNvGrpSpPr/>
            <p:nvPr/>
          </p:nvGrpSpPr>
          <p:grpSpPr>
            <a:xfrm>
              <a:off x="0" y="0"/>
              <a:ext cx="908570" cy="1546673"/>
              <a:chOff x="0" y="0"/>
              <a:chExt cx="1132538" cy="1927938"/>
            </a:xfrm>
          </p:grpSpPr>
          <p:sp>
            <p:nvSpPr>
              <p:cNvPr id="96" name="Freeform 96"/>
              <p:cNvSpPr/>
              <p:nvPr/>
            </p:nvSpPr>
            <p:spPr>
              <a:xfrm>
                <a:off x="41910" y="4318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000000"/>
              </a:solidFill>
            </p:spPr>
          </p:sp>
          <p:sp>
            <p:nvSpPr>
              <p:cNvPr id="97" name="Freeform 97"/>
              <p:cNvSpPr/>
              <p:nvPr/>
            </p:nvSpPr>
            <p:spPr>
              <a:xfrm>
                <a:off x="35560" y="35560"/>
                <a:ext cx="1096978" cy="1892378"/>
              </a:xfrm>
              <a:custGeom>
                <a:avLst/>
                <a:gdLst/>
                <a:ahLst/>
                <a:cxnLst/>
                <a:rect l="l" t="t" r="r" b="b"/>
                <a:pathLst>
                  <a:path w="1096978" h="1892378">
                    <a:moveTo>
                      <a:pt x="1096978" y="1892378"/>
                    </a:moveTo>
                    <a:lnTo>
                      <a:pt x="0" y="1892378"/>
                    </a:lnTo>
                    <a:lnTo>
                      <a:pt x="0" y="0"/>
                    </a:lnTo>
                    <a:lnTo>
                      <a:pt x="1096978" y="0"/>
                    </a:lnTo>
                    <a:lnTo>
                      <a:pt x="1096978" y="1892378"/>
                    </a:lnTo>
                    <a:close/>
                    <a:moveTo>
                      <a:pt x="12700" y="1879678"/>
                    </a:moveTo>
                    <a:lnTo>
                      <a:pt x="1084278" y="1879678"/>
                    </a:lnTo>
                    <a:lnTo>
                      <a:pt x="1084278" y="12700"/>
                    </a:lnTo>
                    <a:lnTo>
                      <a:pt x="12700" y="12700"/>
                    </a:lnTo>
                    <a:lnTo>
                      <a:pt x="12700" y="1879678"/>
                    </a:lnTo>
                    <a:close/>
                  </a:path>
                </a:pathLst>
              </a:custGeom>
              <a:solidFill>
                <a:srgbClr val="000000"/>
              </a:solidFill>
            </p:spPr>
          </p:sp>
          <p:sp>
            <p:nvSpPr>
              <p:cNvPr id="98" name="Freeform 98"/>
              <p:cNvSpPr/>
              <p:nvPr/>
            </p:nvSpPr>
            <p:spPr>
              <a:xfrm>
                <a:off x="0" y="0"/>
                <a:ext cx="1084278" cy="1879678"/>
              </a:xfrm>
              <a:custGeom>
                <a:avLst/>
                <a:gdLst/>
                <a:ahLst/>
                <a:cxnLst/>
                <a:rect l="l" t="t" r="r" b="b"/>
                <a:pathLst>
                  <a:path w="1084278" h="1879678">
                    <a:moveTo>
                      <a:pt x="0" y="0"/>
                    </a:moveTo>
                    <a:lnTo>
                      <a:pt x="1084278" y="0"/>
                    </a:lnTo>
                    <a:lnTo>
                      <a:pt x="1084278" y="1879678"/>
                    </a:lnTo>
                    <a:lnTo>
                      <a:pt x="0" y="1879678"/>
                    </a:lnTo>
                    <a:close/>
                  </a:path>
                </a:pathLst>
              </a:custGeom>
              <a:solidFill>
                <a:srgbClr val="FFFFFF"/>
              </a:solidFill>
            </p:spPr>
          </p:sp>
        </p:grpSp>
        <p:sp>
          <p:nvSpPr>
            <p:cNvPr id="99" name="TextBox 99"/>
            <p:cNvSpPr txBox="1"/>
            <p:nvPr/>
          </p:nvSpPr>
          <p:spPr>
            <a:xfrm>
              <a:off x="154530" y="91245"/>
              <a:ext cx="599510" cy="1249884"/>
            </a:xfrm>
            <a:prstGeom prst="rect">
              <a:avLst/>
            </a:prstGeom>
          </p:spPr>
          <p:txBody>
            <a:bodyPr lIns="0" tIns="0" rIns="0" bIns="0" rtlCol="0" anchor="t">
              <a:spAutoFit/>
            </a:bodyPr>
            <a:lstStyle/>
            <a:p>
              <a:pPr marL="0" lvl="0" indent="0" algn="ctr">
                <a:lnSpc>
                  <a:spcPts val="7823"/>
                </a:lnSpc>
                <a:spcBef>
                  <a:spcPct val="0"/>
                </a:spcBef>
              </a:pPr>
              <a:r>
                <a:rPr lang="en-US" sz="5588">
                  <a:solidFill>
                    <a:srgbClr val="000000"/>
                  </a:solidFill>
                  <a:latin typeface="Antonio Light"/>
                </a:rPr>
                <a:t>S</a:t>
              </a:r>
            </a:p>
          </p:txBody>
        </p:sp>
      </p:grpSp>
      <p:grpSp>
        <p:nvGrpSpPr>
          <p:cNvPr id="100" name="Group 100"/>
          <p:cNvGrpSpPr/>
          <p:nvPr/>
        </p:nvGrpSpPr>
        <p:grpSpPr>
          <a:xfrm>
            <a:off x="9101969" y="2079528"/>
            <a:ext cx="796089" cy="1078418"/>
            <a:chOff x="0" y="0"/>
            <a:chExt cx="1061452" cy="1437890"/>
          </a:xfrm>
        </p:grpSpPr>
        <p:grpSp>
          <p:nvGrpSpPr>
            <p:cNvPr id="101" name="Group 101"/>
            <p:cNvGrpSpPr/>
            <p:nvPr/>
          </p:nvGrpSpPr>
          <p:grpSpPr>
            <a:xfrm>
              <a:off x="0" y="0"/>
              <a:ext cx="1061452" cy="1437890"/>
              <a:chOff x="0" y="0"/>
              <a:chExt cx="1297325" cy="1757414"/>
            </a:xfrm>
          </p:grpSpPr>
          <p:sp>
            <p:nvSpPr>
              <p:cNvPr id="102" name="Freeform 102"/>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103" name="Freeform 103"/>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104" name="Freeform 104"/>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105" name="TextBox 105"/>
            <p:cNvSpPr txBox="1"/>
            <p:nvPr/>
          </p:nvSpPr>
          <p:spPr>
            <a:xfrm>
              <a:off x="130827" y="46378"/>
              <a:ext cx="799799" cy="1240359"/>
            </a:xfrm>
            <a:prstGeom prst="rect">
              <a:avLst/>
            </a:prstGeom>
          </p:spPr>
          <p:txBody>
            <a:bodyPr lIns="0" tIns="0" rIns="0" bIns="0" rtlCol="0" anchor="t">
              <a:spAutoFit/>
            </a:bodyPr>
            <a:lstStyle/>
            <a:p>
              <a:pPr algn="ctr">
                <a:lnSpc>
                  <a:spcPts val="7823"/>
                </a:lnSpc>
                <a:spcBef>
                  <a:spcPct val="0"/>
                </a:spcBef>
              </a:pPr>
              <a:r>
                <a:rPr lang="en-US" sz="5588">
                  <a:solidFill>
                    <a:srgbClr val="000000"/>
                  </a:solidFill>
                  <a:latin typeface="IBM Plex Serif"/>
                </a:rPr>
                <a:t>T</a:t>
              </a:r>
            </a:p>
          </p:txBody>
        </p:sp>
      </p:grpSp>
      <p:grpSp>
        <p:nvGrpSpPr>
          <p:cNvPr id="106" name="Group 106"/>
          <p:cNvGrpSpPr/>
          <p:nvPr/>
        </p:nvGrpSpPr>
        <p:grpSpPr>
          <a:xfrm>
            <a:off x="10831511" y="2162060"/>
            <a:ext cx="1186337" cy="913354"/>
            <a:chOff x="0" y="0"/>
            <a:chExt cx="1581783" cy="1217806"/>
          </a:xfrm>
        </p:grpSpPr>
        <p:grpSp>
          <p:nvGrpSpPr>
            <p:cNvPr id="107" name="Group 107"/>
            <p:cNvGrpSpPr/>
            <p:nvPr/>
          </p:nvGrpSpPr>
          <p:grpSpPr>
            <a:xfrm>
              <a:off x="0" y="0"/>
              <a:ext cx="1581783" cy="1217806"/>
              <a:chOff x="0" y="0"/>
              <a:chExt cx="2040163" cy="1570710"/>
            </a:xfrm>
          </p:grpSpPr>
          <p:sp>
            <p:nvSpPr>
              <p:cNvPr id="108" name="Freeform 108"/>
              <p:cNvSpPr/>
              <p:nvPr/>
            </p:nvSpPr>
            <p:spPr>
              <a:xfrm>
                <a:off x="41910" y="4318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000000"/>
              </a:solidFill>
            </p:spPr>
          </p:sp>
          <p:sp>
            <p:nvSpPr>
              <p:cNvPr id="109" name="Freeform 109"/>
              <p:cNvSpPr/>
              <p:nvPr/>
            </p:nvSpPr>
            <p:spPr>
              <a:xfrm>
                <a:off x="35560" y="35560"/>
                <a:ext cx="2004603" cy="1535150"/>
              </a:xfrm>
              <a:custGeom>
                <a:avLst/>
                <a:gdLst/>
                <a:ahLst/>
                <a:cxnLst/>
                <a:rect l="l" t="t" r="r" b="b"/>
                <a:pathLst>
                  <a:path w="2004603" h="1535150">
                    <a:moveTo>
                      <a:pt x="2004603" y="1535150"/>
                    </a:moveTo>
                    <a:lnTo>
                      <a:pt x="0" y="1535150"/>
                    </a:lnTo>
                    <a:lnTo>
                      <a:pt x="0" y="0"/>
                    </a:lnTo>
                    <a:lnTo>
                      <a:pt x="2004603" y="0"/>
                    </a:lnTo>
                    <a:lnTo>
                      <a:pt x="2004603" y="1535150"/>
                    </a:lnTo>
                    <a:close/>
                    <a:moveTo>
                      <a:pt x="12700" y="1522450"/>
                    </a:moveTo>
                    <a:lnTo>
                      <a:pt x="1991903" y="1522450"/>
                    </a:lnTo>
                    <a:lnTo>
                      <a:pt x="1991903" y="12700"/>
                    </a:lnTo>
                    <a:lnTo>
                      <a:pt x="12700" y="12700"/>
                    </a:lnTo>
                    <a:lnTo>
                      <a:pt x="12700" y="1522450"/>
                    </a:lnTo>
                    <a:close/>
                  </a:path>
                </a:pathLst>
              </a:custGeom>
              <a:solidFill>
                <a:srgbClr val="000000"/>
              </a:solidFill>
            </p:spPr>
          </p:sp>
          <p:sp>
            <p:nvSpPr>
              <p:cNvPr id="110" name="Freeform 110"/>
              <p:cNvSpPr/>
              <p:nvPr/>
            </p:nvSpPr>
            <p:spPr>
              <a:xfrm>
                <a:off x="0" y="0"/>
                <a:ext cx="1991903" cy="1522450"/>
              </a:xfrm>
              <a:custGeom>
                <a:avLst/>
                <a:gdLst/>
                <a:ahLst/>
                <a:cxnLst/>
                <a:rect l="l" t="t" r="r" b="b"/>
                <a:pathLst>
                  <a:path w="1991903" h="1522450">
                    <a:moveTo>
                      <a:pt x="0" y="0"/>
                    </a:moveTo>
                    <a:lnTo>
                      <a:pt x="1991903" y="0"/>
                    </a:lnTo>
                    <a:lnTo>
                      <a:pt x="1991903" y="1522450"/>
                    </a:lnTo>
                    <a:lnTo>
                      <a:pt x="0" y="1522450"/>
                    </a:lnTo>
                    <a:close/>
                  </a:path>
                </a:pathLst>
              </a:custGeom>
              <a:solidFill>
                <a:srgbClr val="FFFFFF"/>
              </a:solidFill>
            </p:spPr>
          </p:sp>
        </p:grpSp>
        <p:sp>
          <p:nvSpPr>
            <p:cNvPr id="111" name="TextBox 111"/>
            <p:cNvSpPr txBox="1"/>
            <p:nvPr/>
          </p:nvSpPr>
          <p:spPr>
            <a:xfrm>
              <a:off x="168138" y="-1346"/>
              <a:ext cx="1245508" cy="1125247"/>
            </a:xfrm>
            <a:prstGeom prst="rect">
              <a:avLst/>
            </a:prstGeom>
          </p:spPr>
          <p:txBody>
            <a:bodyPr lIns="0" tIns="0" rIns="0" bIns="0" rtlCol="0" anchor="t">
              <a:spAutoFit/>
            </a:bodyPr>
            <a:lstStyle/>
            <a:p>
              <a:pPr algn="ctr">
                <a:lnSpc>
                  <a:spcPts val="7096"/>
                </a:lnSpc>
                <a:spcBef>
                  <a:spcPct val="0"/>
                </a:spcBef>
              </a:pPr>
              <a:r>
                <a:rPr lang="en-US" sz="5068">
                  <a:solidFill>
                    <a:srgbClr val="000000"/>
                  </a:solidFill>
                  <a:latin typeface="Bernoru Expanded"/>
                </a:rPr>
                <a:t>N</a:t>
              </a:r>
            </a:p>
          </p:txBody>
        </p:sp>
      </p:grpSp>
      <p:grpSp>
        <p:nvGrpSpPr>
          <p:cNvPr id="112" name="Group 112"/>
          <p:cNvGrpSpPr/>
          <p:nvPr/>
        </p:nvGrpSpPr>
        <p:grpSpPr>
          <a:xfrm>
            <a:off x="9949697" y="2079528"/>
            <a:ext cx="796089" cy="1078418"/>
            <a:chOff x="0" y="0"/>
            <a:chExt cx="1061452" cy="1437890"/>
          </a:xfrm>
        </p:grpSpPr>
        <p:grpSp>
          <p:nvGrpSpPr>
            <p:cNvPr id="113" name="Group 113"/>
            <p:cNvGrpSpPr/>
            <p:nvPr/>
          </p:nvGrpSpPr>
          <p:grpSpPr>
            <a:xfrm>
              <a:off x="0" y="0"/>
              <a:ext cx="1061452" cy="1437890"/>
              <a:chOff x="0" y="0"/>
              <a:chExt cx="1297325" cy="1757414"/>
            </a:xfrm>
          </p:grpSpPr>
          <p:sp>
            <p:nvSpPr>
              <p:cNvPr id="114" name="Freeform 114"/>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115" name="Freeform 115"/>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116" name="Freeform 116"/>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117" name="TextBox 117"/>
            <p:cNvSpPr txBox="1"/>
            <p:nvPr/>
          </p:nvSpPr>
          <p:spPr>
            <a:xfrm>
              <a:off x="130827" y="46378"/>
              <a:ext cx="799799" cy="1240359"/>
            </a:xfrm>
            <a:prstGeom prst="rect">
              <a:avLst/>
            </a:prstGeom>
          </p:spPr>
          <p:txBody>
            <a:bodyPr lIns="0" tIns="0" rIns="0" bIns="0" rtlCol="0" anchor="t">
              <a:spAutoFit/>
            </a:bodyPr>
            <a:lstStyle/>
            <a:p>
              <a:pPr algn="ctr">
                <a:lnSpc>
                  <a:spcPts val="7823"/>
                </a:lnSpc>
                <a:spcBef>
                  <a:spcPct val="0"/>
                </a:spcBef>
              </a:pPr>
              <a:r>
                <a:rPr lang="en-US" sz="5588">
                  <a:solidFill>
                    <a:srgbClr val="000000"/>
                  </a:solidFill>
                  <a:latin typeface="IBM Plex Serif"/>
                </a:rPr>
                <a:t>E</a:t>
              </a:r>
            </a:p>
          </p:txBody>
        </p:sp>
      </p:grpSp>
      <p:grpSp>
        <p:nvGrpSpPr>
          <p:cNvPr id="118" name="Group 118"/>
          <p:cNvGrpSpPr/>
          <p:nvPr/>
        </p:nvGrpSpPr>
        <p:grpSpPr>
          <a:xfrm>
            <a:off x="12103573" y="2038734"/>
            <a:ext cx="796089" cy="1078418"/>
            <a:chOff x="0" y="0"/>
            <a:chExt cx="1061452" cy="1437890"/>
          </a:xfrm>
        </p:grpSpPr>
        <p:grpSp>
          <p:nvGrpSpPr>
            <p:cNvPr id="119" name="Group 119"/>
            <p:cNvGrpSpPr/>
            <p:nvPr/>
          </p:nvGrpSpPr>
          <p:grpSpPr>
            <a:xfrm>
              <a:off x="0" y="0"/>
              <a:ext cx="1061452" cy="1437890"/>
              <a:chOff x="0" y="0"/>
              <a:chExt cx="1297325" cy="1757414"/>
            </a:xfrm>
          </p:grpSpPr>
          <p:sp>
            <p:nvSpPr>
              <p:cNvPr id="120" name="Freeform 120"/>
              <p:cNvSpPr/>
              <p:nvPr/>
            </p:nvSpPr>
            <p:spPr>
              <a:xfrm>
                <a:off x="41910" y="4318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000000"/>
              </a:solidFill>
            </p:spPr>
          </p:sp>
          <p:sp>
            <p:nvSpPr>
              <p:cNvPr id="121" name="Freeform 121"/>
              <p:cNvSpPr/>
              <p:nvPr/>
            </p:nvSpPr>
            <p:spPr>
              <a:xfrm>
                <a:off x="35560" y="35560"/>
                <a:ext cx="1261765" cy="1721854"/>
              </a:xfrm>
              <a:custGeom>
                <a:avLst/>
                <a:gdLst/>
                <a:ahLst/>
                <a:cxnLst/>
                <a:rect l="l" t="t" r="r" b="b"/>
                <a:pathLst>
                  <a:path w="1261765" h="1721854">
                    <a:moveTo>
                      <a:pt x="1261765" y="1721854"/>
                    </a:moveTo>
                    <a:lnTo>
                      <a:pt x="0" y="1721854"/>
                    </a:lnTo>
                    <a:lnTo>
                      <a:pt x="0" y="0"/>
                    </a:lnTo>
                    <a:lnTo>
                      <a:pt x="1261765" y="0"/>
                    </a:lnTo>
                    <a:lnTo>
                      <a:pt x="1261765" y="1721854"/>
                    </a:lnTo>
                    <a:close/>
                    <a:moveTo>
                      <a:pt x="12700" y="1709154"/>
                    </a:moveTo>
                    <a:lnTo>
                      <a:pt x="1249065" y="1709154"/>
                    </a:lnTo>
                    <a:lnTo>
                      <a:pt x="1249065" y="12700"/>
                    </a:lnTo>
                    <a:lnTo>
                      <a:pt x="12700" y="12700"/>
                    </a:lnTo>
                    <a:lnTo>
                      <a:pt x="12700" y="1709154"/>
                    </a:lnTo>
                    <a:close/>
                  </a:path>
                </a:pathLst>
              </a:custGeom>
              <a:solidFill>
                <a:srgbClr val="000000"/>
              </a:solidFill>
            </p:spPr>
          </p:sp>
          <p:sp>
            <p:nvSpPr>
              <p:cNvPr id="122" name="Freeform 122"/>
              <p:cNvSpPr/>
              <p:nvPr/>
            </p:nvSpPr>
            <p:spPr>
              <a:xfrm>
                <a:off x="0" y="0"/>
                <a:ext cx="1249065" cy="1709154"/>
              </a:xfrm>
              <a:custGeom>
                <a:avLst/>
                <a:gdLst/>
                <a:ahLst/>
                <a:cxnLst/>
                <a:rect l="l" t="t" r="r" b="b"/>
                <a:pathLst>
                  <a:path w="1249065" h="1709154">
                    <a:moveTo>
                      <a:pt x="0" y="0"/>
                    </a:moveTo>
                    <a:lnTo>
                      <a:pt x="1249065" y="0"/>
                    </a:lnTo>
                    <a:lnTo>
                      <a:pt x="1249065" y="1709154"/>
                    </a:lnTo>
                    <a:lnTo>
                      <a:pt x="0" y="1709154"/>
                    </a:lnTo>
                    <a:close/>
                  </a:path>
                </a:pathLst>
              </a:custGeom>
              <a:solidFill>
                <a:srgbClr val="FFFFFF"/>
              </a:solidFill>
            </p:spPr>
          </p:sp>
        </p:grpSp>
        <p:sp>
          <p:nvSpPr>
            <p:cNvPr id="123" name="TextBox 123"/>
            <p:cNvSpPr txBox="1"/>
            <p:nvPr/>
          </p:nvSpPr>
          <p:spPr>
            <a:xfrm>
              <a:off x="130827" y="46378"/>
              <a:ext cx="799799" cy="1240359"/>
            </a:xfrm>
            <a:prstGeom prst="rect">
              <a:avLst/>
            </a:prstGeom>
          </p:spPr>
          <p:txBody>
            <a:bodyPr lIns="0" tIns="0" rIns="0" bIns="0" rtlCol="0" anchor="t">
              <a:spAutoFit/>
            </a:bodyPr>
            <a:lstStyle/>
            <a:p>
              <a:pPr algn="ctr">
                <a:lnSpc>
                  <a:spcPts val="7823"/>
                </a:lnSpc>
                <a:spcBef>
                  <a:spcPct val="0"/>
                </a:spcBef>
              </a:pPr>
              <a:r>
                <a:rPr lang="en-US" sz="5588">
                  <a:solidFill>
                    <a:srgbClr val="000000"/>
                  </a:solidFill>
                  <a:latin typeface="IBM Plex Serif"/>
                </a:rPr>
                <a:t>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1" r="11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9881543">
            <a:off x="-1653039" y="-2301950"/>
            <a:ext cx="4833492" cy="4603901"/>
          </a:xfrm>
          <a:prstGeom prst="rect">
            <a:avLst/>
          </a:prstGeom>
        </p:spPr>
      </p:pic>
      <p:pic>
        <p:nvPicPr>
          <p:cNvPr id="4" name="Picture 4"/>
          <p:cNvPicPr>
            <a:picLocks noChangeAspect="1"/>
          </p:cNvPicPr>
          <p:nvPr/>
        </p:nvPicPr>
        <p:blipFill>
          <a:blip r:embed="rId4"/>
          <a:srcRect/>
          <a:stretch>
            <a:fillRect/>
          </a:stretch>
        </p:blipFill>
        <p:spPr>
          <a:xfrm rot="-450248">
            <a:off x="15968010" y="6945754"/>
            <a:ext cx="5427381" cy="4063752"/>
          </a:xfrm>
          <a:prstGeom prst="rect">
            <a:avLst/>
          </a:prstGeom>
        </p:spPr>
      </p:pic>
      <p:sp>
        <p:nvSpPr>
          <p:cNvPr id="5" name="TextBox 5"/>
          <p:cNvSpPr txBox="1"/>
          <p:nvPr/>
        </p:nvSpPr>
        <p:spPr>
          <a:xfrm>
            <a:off x="1028700" y="1608924"/>
            <a:ext cx="16834660" cy="7954619"/>
          </a:xfrm>
          <a:prstGeom prst="rect">
            <a:avLst/>
          </a:prstGeom>
        </p:spPr>
        <p:txBody>
          <a:bodyPr lIns="0" tIns="0" rIns="0" bIns="0" rtlCol="0" anchor="t">
            <a:spAutoFit/>
          </a:bodyPr>
          <a:lstStyle/>
          <a:p>
            <a:pPr>
              <a:lnSpc>
                <a:spcPts val="3928"/>
              </a:lnSpc>
            </a:pPr>
            <a:r>
              <a:rPr lang="en-US" sz="3021">
                <a:solidFill>
                  <a:srgbClr val="FFFFFF"/>
                </a:solidFill>
                <a:latin typeface="Fira Code"/>
              </a:rPr>
              <a:t>•When you hear a piece of music,the ear converts the sound waves into</a:t>
            </a:r>
          </a:p>
          <a:p>
            <a:pPr>
              <a:lnSpc>
                <a:spcPts val="3928"/>
              </a:lnSpc>
            </a:pPr>
            <a:r>
              <a:rPr lang="en-US" sz="3021">
                <a:solidFill>
                  <a:srgbClr val="FFFFFF"/>
                </a:solidFill>
                <a:latin typeface="Fira Code"/>
              </a:rPr>
              <a:t>vibrations in specific parts of the inner and middle ear. </a:t>
            </a:r>
          </a:p>
          <a:p>
            <a:pPr>
              <a:lnSpc>
                <a:spcPts val="3928"/>
              </a:lnSpc>
            </a:pPr>
            <a:endParaRPr lang="en-US" sz="3021">
              <a:solidFill>
                <a:srgbClr val="FFFFFF"/>
              </a:solidFill>
              <a:latin typeface="Fira Code"/>
            </a:endParaRPr>
          </a:p>
          <a:p>
            <a:pPr>
              <a:lnSpc>
                <a:spcPts val="3928"/>
              </a:lnSpc>
            </a:pPr>
            <a:r>
              <a:rPr lang="en-US" sz="3021">
                <a:solidFill>
                  <a:srgbClr val="FFFFFF"/>
                </a:solidFill>
                <a:latin typeface="Fira Code"/>
              </a:rPr>
              <a:t>•These vibrations are then translated into action potentials that travel through the eighth cranial nerve to the brain stem, the thalamus, and the auditory cortex in the temporal lobe </a:t>
            </a:r>
          </a:p>
          <a:p>
            <a:pPr>
              <a:lnSpc>
                <a:spcPts val="3928"/>
              </a:lnSpc>
            </a:pPr>
            <a:endParaRPr lang="en-US" sz="3021">
              <a:solidFill>
                <a:srgbClr val="FFFFFF"/>
              </a:solidFill>
              <a:latin typeface="Fira Code"/>
            </a:endParaRPr>
          </a:p>
          <a:p>
            <a:pPr>
              <a:lnSpc>
                <a:spcPts val="3928"/>
              </a:lnSpc>
            </a:pPr>
            <a:r>
              <a:rPr lang="en-US" sz="3021">
                <a:solidFill>
                  <a:srgbClr val="FFFFFF"/>
                </a:solidFill>
                <a:latin typeface="Fira Code"/>
              </a:rPr>
              <a:t>•Information from the auditory cortex is transmitted to the frontal lobe which associates the sound of music with these varying patterns of impulses that generate thoughts, feelings, and stimulates emotions and past experiences. </a:t>
            </a:r>
          </a:p>
          <a:p>
            <a:pPr>
              <a:lnSpc>
                <a:spcPts val="3928"/>
              </a:lnSpc>
            </a:pPr>
            <a:endParaRPr lang="en-US" sz="3021">
              <a:solidFill>
                <a:srgbClr val="FFFFFF"/>
              </a:solidFill>
              <a:latin typeface="Fira Code"/>
            </a:endParaRPr>
          </a:p>
          <a:p>
            <a:pPr>
              <a:lnSpc>
                <a:spcPts val="3928"/>
              </a:lnSpc>
            </a:pPr>
            <a:r>
              <a:rPr lang="en-US" sz="3021">
                <a:solidFill>
                  <a:srgbClr val="FFFFFF"/>
                </a:solidFill>
                <a:latin typeface="Fira Code"/>
              </a:rPr>
              <a:t>•The inner ear contains a spiral sheet that pluck like a guitar string at the sound of music</a:t>
            </a:r>
          </a:p>
          <a:p>
            <a:pPr>
              <a:lnSpc>
                <a:spcPts val="3928"/>
              </a:lnSpc>
            </a:pPr>
            <a:endParaRPr lang="en-US" sz="3021">
              <a:solidFill>
                <a:srgbClr val="FFFFFF"/>
              </a:solidFill>
              <a:latin typeface="Fira Code"/>
            </a:endParaRPr>
          </a:p>
          <a:p>
            <a:pPr>
              <a:lnSpc>
                <a:spcPts val="3928"/>
              </a:lnSpc>
            </a:pPr>
            <a:r>
              <a:rPr lang="en-US" sz="3021">
                <a:solidFill>
                  <a:srgbClr val="FFFFFF"/>
                </a:solidFill>
                <a:latin typeface="Fira Code"/>
              </a:rPr>
              <a:t> </a:t>
            </a:r>
          </a:p>
        </p:txBody>
      </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0549">
            <a:off x="-373024" y="9041504"/>
            <a:ext cx="4383537" cy="1044079"/>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210446">
            <a:off x="206573" y="2613190"/>
            <a:ext cx="753817" cy="15412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1448</Words>
  <Application>Microsoft Macintosh PowerPoint</Application>
  <PresentationFormat>Custom</PresentationFormat>
  <Paragraphs>184</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Fira Code</vt:lpstr>
      <vt:lpstr>Calibri</vt:lpstr>
      <vt:lpstr>IBM Plex Serif</vt:lpstr>
      <vt:lpstr>Antonio Light</vt:lpstr>
      <vt:lpstr>Fira Code Bold</vt:lpstr>
      <vt:lpstr>Bernoru Expanded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c:title>
  <cp:lastModifiedBy>Ravi Mohan N</cp:lastModifiedBy>
  <cp:revision>4</cp:revision>
  <dcterms:created xsi:type="dcterms:W3CDTF">2006-08-16T00:00:00Z</dcterms:created>
  <dcterms:modified xsi:type="dcterms:W3CDTF">2022-12-06T14:55:50Z</dcterms:modified>
  <dc:identifier>DAFT6Z-6HeQ</dc:identifier>
</cp:coreProperties>
</file>